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  <p:sldMasterId id="2147483806" r:id="rId2"/>
    <p:sldMasterId id="2147483815" r:id="rId3"/>
    <p:sldMasterId id="2147483824" r:id="rId4"/>
  </p:sldMasterIdLst>
  <p:notesMasterIdLst>
    <p:notesMasterId r:id="rId43"/>
  </p:notesMasterIdLst>
  <p:sldIdLst>
    <p:sldId id="277" r:id="rId5"/>
    <p:sldId id="278" r:id="rId6"/>
    <p:sldId id="258" r:id="rId7"/>
    <p:sldId id="280" r:id="rId8"/>
    <p:sldId id="283" r:id="rId9"/>
    <p:sldId id="282" r:id="rId10"/>
    <p:sldId id="279" r:id="rId11"/>
    <p:sldId id="259" r:id="rId12"/>
    <p:sldId id="295" r:id="rId13"/>
    <p:sldId id="303" r:id="rId14"/>
    <p:sldId id="284" r:id="rId15"/>
    <p:sldId id="285" r:id="rId16"/>
    <p:sldId id="290" r:id="rId17"/>
    <p:sldId id="291" r:id="rId18"/>
    <p:sldId id="287" r:id="rId19"/>
    <p:sldId id="294" r:id="rId20"/>
    <p:sldId id="286" r:id="rId21"/>
    <p:sldId id="288" r:id="rId22"/>
    <p:sldId id="307" r:id="rId23"/>
    <p:sldId id="293" r:id="rId24"/>
    <p:sldId id="262" r:id="rId25"/>
    <p:sldId id="304" r:id="rId26"/>
    <p:sldId id="305" r:id="rId27"/>
    <p:sldId id="297" r:id="rId28"/>
    <p:sldId id="261" r:id="rId29"/>
    <p:sldId id="302" r:id="rId30"/>
    <p:sldId id="311" r:id="rId31"/>
    <p:sldId id="298" r:id="rId32"/>
    <p:sldId id="310" r:id="rId33"/>
    <p:sldId id="269" r:id="rId34"/>
    <p:sldId id="301" r:id="rId35"/>
    <p:sldId id="313" r:id="rId36"/>
    <p:sldId id="289" r:id="rId37"/>
    <p:sldId id="309" r:id="rId38"/>
    <p:sldId id="312" r:id="rId39"/>
    <p:sldId id="306" r:id="rId40"/>
    <p:sldId id="267" r:id="rId41"/>
    <p:sldId id="26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000"/>
    <a:srgbClr val="4B384C"/>
    <a:srgbClr val="CD3A34"/>
    <a:srgbClr val="8DBD6E"/>
    <a:srgbClr val="EA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1173"/>
  </p:normalViewPr>
  <p:slideViewPr>
    <p:cSldViewPr snapToGrid="0" snapToObjects="1">
      <p:cViewPr varScale="1">
        <p:scale>
          <a:sx n="60" d="100"/>
          <a:sy n="60" d="100"/>
        </p:scale>
        <p:origin x="-11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E38E9-F30C-8147-831D-33BA8C1AB632}" type="datetimeFigureOut">
              <a:rPr lang="en-US" smtClean="0"/>
              <a:t>16/07/2019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C54BC-2134-C54B-AF9F-1194021F0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52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Emetser</a:t>
            </a:r>
            <a:r>
              <a:rPr lang="en-US" dirty="0"/>
              <a:t> hot </a:t>
            </a:r>
            <a:r>
              <a:rPr lang="en-US" dirty="0" err="1"/>
              <a:t>gezugt</a:t>
            </a:r>
            <a:r>
              <a:rPr lang="en-US" dirty="0"/>
              <a:t> a </a:t>
            </a:r>
            <a:r>
              <a:rPr lang="en-US" dirty="0" err="1"/>
              <a:t>mul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shtendik</a:t>
            </a:r>
            <a:r>
              <a:rPr lang="en-US" dirty="0"/>
              <a:t> </a:t>
            </a:r>
            <a:r>
              <a:rPr lang="en-US" dirty="0" err="1"/>
              <a:t>beser</a:t>
            </a:r>
            <a:r>
              <a:rPr lang="en-US" dirty="0"/>
              <a:t> </a:t>
            </a:r>
            <a:r>
              <a:rPr lang="en-US" dirty="0" err="1"/>
              <a:t>tsi</a:t>
            </a:r>
            <a:r>
              <a:rPr lang="en-US" dirty="0"/>
              <a:t> </a:t>
            </a:r>
            <a:r>
              <a:rPr lang="en-US" dirty="0" err="1"/>
              <a:t>haltn</a:t>
            </a:r>
            <a:r>
              <a:rPr lang="en-US" dirty="0"/>
              <a:t> a </a:t>
            </a:r>
            <a:r>
              <a:rPr lang="en-US" dirty="0" err="1"/>
              <a:t>referat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 </a:t>
            </a:r>
            <a:r>
              <a:rPr lang="en-US" dirty="0" err="1"/>
              <a:t>oyf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, </a:t>
            </a:r>
            <a:r>
              <a:rPr lang="en-US" dirty="0" err="1"/>
              <a:t>afile</a:t>
            </a:r>
            <a:r>
              <a:rPr lang="en-US" dirty="0"/>
              <a:t> </a:t>
            </a:r>
            <a:r>
              <a:rPr lang="en-US" dirty="0" err="1"/>
              <a:t>oyb</a:t>
            </a:r>
            <a:r>
              <a:rPr lang="en-US" dirty="0"/>
              <a:t> de </a:t>
            </a:r>
            <a:r>
              <a:rPr lang="en-US" dirty="0" err="1"/>
              <a:t>yidish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a </a:t>
            </a:r>
            <a:r>
              <a:rPr lang="en-US" dirty="0" err="1"/>
              <a:t>tsibrokhene</a:t>
            </a:r>
            <a:r>
              <a:rPr lang="en-US" dirty="0"/>
              <a:t>. </a:t>
            </a:r>
            <a:r>
              <a:rPr lang="en-US" dirty="0" err="1"/>
              <a:t>Ma:n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a </a:t>
            </a:r>
            <a:r>
              <a:rPr lang="en-US" dirty="0" err="1"/>
              <a:t>gelernte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.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nisht</a:t>
            </a:r>
            <a:r>
              <a:rPr lang="en-US" dirty="0"/>
              <a:t> fin de </a:t>
            </a:r>
            <a:r>
              <a:rPr lang="en-US" dirty="0" err="1"/>
              <a:t>haym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Inzere</a:t>
            </a:r>
            <a:r>
              <a:rPr lang="en-US" dirty="0"/>
              <a:t> </a:t>
            </a:r>
            <a:r>
              <a:rPr lang="en-US" dirty="0" err="1"/>
              <a:t>referat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</a:t>
            </a:r>
            <a:r>
              <a:rPr lang="en-US" dirty="0" err="1"/>
              <a:t>vus</a:t>
            </a:r>
            <a:r>
              <a:rPr lang="en-US" dirty="0"/>
              <a:t> </a:t>
            </a:r>
            <a:r>
              <a:rPr lang="en-US" dirty="0" err="1"/>
              <a:t>mentshn</a:t>
            </a:r>
            <a:r>
              <a:rPr lang="en-US" dirty="0"/>
              <a:t> </a:t>
            </a:r>
            <a:r>
              <a:rPr lang="en-US" dirty="0" err="1"/>
              <a:t>rifn</a:t>
            </a:r>
            <a:r>
              <a:rPr lang="en-US" dirty="0"/>
              <a:t> </a:t>
            </a:r>
            <a:r>
              <a:rPr lang="en-US" dirty="0" err="1"/>
              <a:t>hasidishe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,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geredte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. </a:t>
            </a:r>
            <a:r>
              <a:rPr lang="en-US" dirty="0" err="1"/>
              <a:t>Vus</a:t>
            </a:r>
            <a:r>
              <a:rPr lang="en-US" dirty="0"/>
              <a:t> </a:t>
            </a:r>
            <a:r>
              <a:rPr lang="en-US" dirty="0" err="1"/>
              <a:t>dov</a:t>
            </a:r>
            <a:r>
              <a:rPr lang="en-US" dirty="0"/>
              <a:t> </a:t>
            </a:r>
            <a:r>
              <a:rPr lang="en-US" dirty="0" err="1"/>
              <a:t>ber-kerler</a:t>
            </a:r>
            <a:r>
              <a:rPr lang="en-US" dirty="0"/>
              <a:t> hot </a:t>
            </a:r>
            <a:r>
              <a:rPr lang="en-US" dirty="0" err="1"/>
              <a:t>gerifn</a:t>
            </a:r>
            <a:r>
              <a:rPr lang="en-US" dirty="0"/>
              <a:t> haymishe </a:t>
            </a:r>
            <a:r>
              <a:rPr lang="en-US" dirty="0" err="1"/>
              <a:t>yidish</a:t>
            </a:r>
            <a:r>
              <a:rPr lang="en-US" dirty="0"/>
              <a:t>. </a:t>
            </a:r>
            <a:r>
              <a:rPr lang="en-US" dirty="0" err="1"/>
              <a:t>Ints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gemaynt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efsher</a:t>
            </a:r>
            <a:r>
              <a:rPr lang="en-US" dirty="0"/>
              <a:t> </a:t>
            </a:r>
            <a:r>
              <a:rPr lang="en-US" dirty="0" err="1"/>
              <a:t>nokh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vikhtik</a:t>
            </a:r>
            <a:r>
              <a:rPr lang="en-US" dirty="0"/>
              <a:t> </a:t>
            </a:r>
            <a:r>
              <a:rPr lang="en-US" dirty="0" err="1"/>
              <a:t>tsi</a:t>
            </a:r>
            <a:r>
              <a:rPr lang="en-US" dirty="0"/>
              <a:t> </a:t>
            </a:r>
            <a:r>
              <a:rPr lang="en-US" dirty="0" err="1"/>
              <a:t>haltn</a:t>
            </a:r>
            <a:r>
              <a:rPr lang="en-US" dirty="0"/>
              <a:t> a </a:t>
            </a:r>
            <a:r>
              <a:rPr lang="en-US" dirty="0" err="1"/>
              <a:t>referat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oyf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, </a:t>
            </a:r>
            <a:r>
              <a:rPr lang="en-US" dirty="0" err="1"/>
              <a:t>hasidishe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klal</a:t>
            </a:r>
            <a:r>
              <a:rPr lang="en-US" dirty="0"/>
              <a:t>, </a:t>
            </a:r>
            <a:r>
              <a:rPr lang="en-US" dirty="0" err="1"/>
              <a:t>vus</a:t>
            </a:r>
            <a:r>
              <a:rPr lang="en-US" dirty="0"/>
              <a:t> me </a:t>
            </a:r>
            <a:r>
              <a:rPr lang="en-US" dirty="0" err="1"/>
              <a:t>redt</a:t>
            </a:r>
            <a:r>
              <a:rPr lang="en-US" dirty="0"/>
              <a:t> </a:t>
            </a:r>
            <a:r>
              <a:rPr lang="en-US" dirty="0" err="1"/>
              <a:t>gevenlekh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C54BC-2134-C54B-AF9F-1194021F02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32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Besyeder</a:t>
            </a:r>
            <a:r>
              <a:rPr lang="en-US" dirty="0"/>
              <a:t>. A </a:t>
            </a:r>
            <a:r>
              <a:rPr lang="en-US" dirty="0" err="1"/>
              <a:t>gikhe</a:t>
            </a:r>
            <a:r>
              <a:rPr lang="en-US" dirty="0"/>
              <a:t>, </a:t>
            </a:r>
            <a:r>
              <a:rPr lang="en-US" dirty="0" err="1"/>
              <a:t>arimnemike</a:t>
            </a:r>
            <a:r>
              <a:rPr lang="en-US" dirty="0"/>
              <a:t> in </a:t>
            </a:r>
            <a:r>
              <a:rPr lang="en-US" dirty="0" err="1"/>
              <a:t>generale</a:t>
            </a:r>
            <a:r>
              <a:rPr lang="en-US" dirty="0"/>
              <a:t> </a:t>
            </a:r>
            <a:r>
              <a:rPr lang="en-US" dirty="0" err="1" smtClean="0"/>
              <a:t>farendering</a:t>
            </a:r>
            <a:r>
              <a:rPr lang="en-US" dirty="0" smtClean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geshen</a:t>
            </a:r>
            <a:r>
              <a:rPr lang="en-US" dirty="0"/>
              <a:t> </a:t>
            </a:r>
            <a:r>
              <a:rPr lang="en-US" dirty="0" err="1"/>
              <a:t>oyf</a:t>
            </a:r>
            <a:r>
              <a:rPr lang="en-US" dirty="0"/>
              <a:t> </a:t>
            </a:r>
            <a:r>
              <a:rPr lang="en-US" dirty="0" err="1" smtClean="0"/>
              <a:t>hayntike</a:t>
            </a:r>
            <a:r>
              <a:rPr lang="en-US" dirty="0" smtClean="0"/>
              <a:t> </a:t>
            </a:r>
            <a:r>
              <a:rPr lang="en-US" dirty="0" err="1"/>
              <a:t>geredte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. </a:t>
            </a:r>
            <a:r>
              <a:rPr lang="en-US" dirty="0" err="1"/>
              <a:t>Farvus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geshen</a:t>
            </a:r>
            <a:r>
              <a:rPr lang="en-US" dirty="0"/>
              <a:t>? </a:t>
            </a:r>
            <a:r>
              <a:rPr lang="en-US" dirty="0" err="1"/>
              <a:t>Ints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gemakht</a:t>
            </a:r>
            <a:r>
              <a:rPr lang="en-US" dirty="0"/>
              <a:t> a </a:t>
            </a:r>
            <a:r>
              <a:rPr lang="en-US" dirty="0" err="1"/>
              <a:t>reshime</a:t>
            </a:r>
            <a:r>
              <a:rPr lang="en-US" dirty="0"/>
              <a:t> fin </a:t>
            </a:r>
            <a:r>
              <a:rPr lang="en-US" dirty="0" err="1"/>
              <a:t>meglikhe</a:t>
            </a:r>
            <a:r>
              <a:rPr lang="en-US" dirty="0"/>
              <a:t> </a:t>
            </a:r>
            <a:r>
              <a:rPr lang="en-US" dirty="0" err="1" smtClean="0"/>
              <a:t>sibes</a:t>
            </a:r>
            <a:r>
              <a:rPr lang="en-US" dirty="0"/>
              <a:t>. </a:t>
            </a:r>
            <a:r>
              <a:rPr lang="en-US" dirty="0" err="1"/>
              <a:t>Ikh</a:t>
            </a:r>
            <a:r>
              <a:rPr lang="en-US" dirty="0"/>
              <a:t> </a:t>
            </a:r>
            <a:r>
              <a:rPr lang="en-US" dirty="0" err="1"/>
              <a:t>dermon</a:t>
            </a:r>
            <a:r>
              <a:rPr lang="en-US" dirty="0"/>
              <a:t> </a:t>
            </a:r>
            <a:r>
              <a:rPr lang="en-US" dirty="0" err="1"/>
              <a:t>zay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a </a:t>
            </a:r>
            <a:r>
              <a:rPr lang="en-US" dirty="0" err="1"/>
              <a:t>seyder</a:t>
            </a:r>
            <a:r>
              <a:rPr lang="en-US" dirty="0"/>
              <a:t> fin </a:t>
            </a:r>
            <a:r>
              <a:rPr lang="en-US" dirty="0" err="1"/>
              <a:t>vikhtikayt</a:t>
            </a:r>
            <a:r>
              <a:rPr lang="en-US" dirty="0"/>
              <a:t>. </a:t>
            </a:r>
            <a:r>
              <a:rPr lang="en-US" dirty="0" err="1"/>
              <a:t>Ersht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de </a:t>
            </a:r>
            <a:r>
              <a:rPr lang="en-US" dirty="0" err="1"/>
              <a:t>khurbn</a:t>
            </a:r>
            <a:r>
              <a:rPr lang="en-US" dirty="0"/>
              <a:t> in di </a:t>
            </a:r>
            <a:r>
              <a:rPr lang="en-US" dirty="0" err="1" smtClean="0"/>
              <a:t>farbindene</a:t>
            </a:r>
            <a:r>
              <a:rPr lang="en-US" dirty="0" smtClean="0"/>
              <a:t> </a:t>
            </a:r>
            <a:r>
              <a:rPr lang="en-US" dirty="0" err="1"/>
              <a:t>geografishe</a:t>
            </a:r>
            <a:r>
              <a:rPr lang="en-US" dirty="0"/>
              <a:t> </a:t>
            </a:r>
            <a:r>
              <a:rPr lang="en-US" dirty="0" err="1"/>
              <a:t>tseshpreytung</a:t>
            </a:r>
            <a:r>
              <a:rPr lang="en-US" dirty="0"/>
              <a:t> fin di Ashkenazim. </a:t>
            </a:r>
            <a:r>
              <a:rPr lang="en-US" dirty="0" err="1"/>
              <a:t>Yidish</a:t>
            </a:r>
            <a:r>
              <a:rPr lang="en-US" dirty="0"/>
              <a:t> </a:t>
            </a:r>
            <a:r>
              <a:rPr lang="en-US" dirty="0" err="1" smtClean="0"/>
              <a:t>iz</a:t>
            </a:r>
            <a:r>
              <a:rPr lang="en-US" dirty="0" smtClean="0"/>
              <a:t> </a:t>
            </a:r>
            <a:r>
              <a:rPr lang="en-US" dirty="0" err="1" smtClean="0"/>
              <a:t>gekimen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kontakt</a:t>
            </a:r>
            <a:r>
              <a:rPr lang="en-US" baseline="0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/>
              <a:t>naye</a:t>
            </a:r>
            <a:r>
              <a:rPr lang="en-US" dirty="0"/>
              <a:t> </a:t>
            </a:r>
            <a:r>
              <a:rPr lang="en-US" dirty="0" err="1" smtClean="0"/>
              <a:t>sprakhn</a:t>
            </a:r>
            <a:r>
              <a:rPr lang="en-US" dirty="0" smtClean="0"/>
              <a:t> </a:t>
            </a:r>
            <a:r>
              <a:rPr lang="en-US" dirty="0" err="1"/>
              <a:t>azoy</a:t>
            </a:r>
            <a:r>
              <a:rPr lang="en-US" dirty="0"/>
              <a:t> vi English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 smtClean="0"/>
              <a:t>frantseyzish</a:t>
            </a:r>
            <a:r>
              <a:rPr lang="en-US" dirty="0" smtClean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 smtClean="0"/>
              <a:t>ivrit</a:t>
            </a:r>
            <a:r>
              <a:rPr lang="en-US" dirty="0"/>
              <a:t>.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oykh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a </a:t>
            </a:r>
            <a:r>
              <a:rPr lang="en-US" dirty="0" err="1"/>
              <a:t>farglaykhung</a:t>
            </a:r>
            <a:r>
              <a:rPr lang="en-US" dirty="0"/>
              <a:t> </a:t>
            </a:r>
            <a:r>
              <a:rPr lang="en-US" dirty="0" err="1"/>
              <a:t>tsvishn</a:t>
            </a:r>
            <a:r>
              <a:rPr lang="en-US" dirty="0"/>
              <a:t> di </a:t>
            </a:r>
            <a:r>
              <a:rPr lang="en-US" dirty="0" err="1"/>
              <a:t>farshidene</a:t>
            </a:r>
            <a:r>
              <a:rPr lang="en-US" dirty="0"/>
              <a:t> </a:t>
            </a:r>
            <a:r>
              <a:rPr lang="en-US" dirty="0" err="1"/>
              <a:t>dialektn</a:t>
            </a:r>
            <a:r>
              <a:rPr lang="en-US" dirty="0"/>
              <a:t> </a:t>
            </a:r>
            <a:r>
              <a:rPr lang="en-US" dirty="0" err="1"/>
              <a:t>vus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smtClean="0"/>
              <a:t>far </a:t>
            </a:r>
            <a:r>
              <a:rPr lang="en-US" dirty="0"/>
              <a:t>de </a:t>
            </a:r>
            <a:r>
              <a:rPr lang="en-US" dirty="0" err="1"/>
              <a:t>milhome</a:t>
            </a:r>
            <a:r>
              <a:rPr lang="en-US" dirty="0"/>
              <a:t>. </a:t>
            </a:r>
            <a:r>
              <a:rPr lang="en-US" dirty="0" err="1"/>
              <a:t>Tsvaytns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C54BC-2134-C54B-AF9F-1194021F02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13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Haynt</a:t>
            </a:r>
            <a:r>
              <a:rPr lang="en-US" dirty="0"/>
              <a:t> </a:t>
            </a:r>
            <a:r>
              <a:rPr lang="en-US" dirty="0" err="1"/>
              <a:t>tsu</a:t>
            </a:r>
            <a:r>
              <a:rPr lang="en-US" dirty="0"/>
              <a:t> tog ken meg </a:t>
            </a:r>
            <a:r>
              <a:rPr lang="en-US" dirty="0" err="1"/>
              <a:t>zugn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de </a:t>
            </a:r>
            <a:r>
              <a:rPr lang="en-US" dirty="0" err="1"/>
              <a:t>rov</a:t>
            </a:r>
            <a:r>
              <a:rPr lang="en-US" dirty="0"/>
              <a:t> </a:t>
            </a:r>
            <a:r>
              <a:rPr lang="en-US" dirty="0" err="1"/>
              <a:t>mentshn</a:t>
            </a:r>
            <a:r>
              <a:rPr lang="en-US" dirty="0"/>
              <a:t> </a:t>
            </a:r>
            <a:r>
              <a:rPr lang="en-US" dirty="0" err="1"/>
              <a:t>vus</a:t>
            </a:r>
            <a:r>
              <a:rPr lang="en-US" dirty="0"/>
              <a:t> </a:t>
            </a:r>
            <a:r>
              <a:rPr lang="en-US" dirty="0" err="1"/>
              <a:t>redn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haredi</a:t>
            </a:r>
            <a:r>
              <a:rPr lang="en-US" dirty="0"/>
              <a:t>, </a:t>
            </a:r>
            <a:r>
              <a:rPr lang="en-US" dirty="0" err="1"/>
              <a:t>mestens</a:t>
            </a:r>
            <a:r>
              <a:rPr lang="en-US" dirty="0"/>
              <a:t> </a:t>
            </a:r>
            <a:r>
              <a:rPr lang="en-US" dirty="0" err="1"/>
              <a:t>hasidish</a:t>
            </a:r>
            <a:r>
              <a:rPr lang="en-US" dirty="0"/>
              <a:t>.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du </a:t>
            </a:r>
            <a:r>
              <a:rPr lang="en-US" dirty="0" err="1"/>
              <a:t>be’erekh</a:t>
            </a:r>
            <a:r>
              <a:rPr lang="en-US" dirty="0"/>
              <a:t> </a:t>
            </a:r>
            <a:r>
              <a:rPr lang="en-US" dirty="0" err="1"/>
              <a:t>zibnhindertfiftsiktoyzend</a:t>
            </a:r>
            <a:r>
              <a:rPr lang="en-US" dirty="0"/>
              <a:t> </a:t>
            </a:r>
            <a:r>
              <a:rPr lang="en-US" dirty="0" err="1"/>
              <a:t>hasidishe</a:t>
            </a:r>
            <a:r>
              <a:rPr lang="en-US" dirty="0"/>
              <a:t> </a:t>
            </a:r>
            <a:r>
              <a:rPr lang="en-US" dirty="0" err="1"/>
              <a:t>jidn</a:t>
            </a:r>
            <a:r>
              <a:rPr lang="en-US" dirty="0"/>
              <a:t>. </a:t>
            </a:r>
            <a:r>
              <a:rPr lang="en-US" dirty="0" err="1"/>
              <a:t>Zay</a:t>
            </a:r>
            <a:r>
              <a:rPr lang="en-US" dirty="0"/>
              <a:t> </a:t>
            </a:r>
            <a:r>
              <a:rPr lang="en-US" dirty="0" err="1"/>
              <a:t>voynen</a:t>
            </a:r>
            <a:r>
              <a:rPr lang="en-US" dirty="0"/>
              <a:t> in </a:t>
            </a:r>
            <a:r>
              <a:rPr lang="en-US" dirty="0" err="1"/>
              <a:t>etlekhe</a:t>
            </a:r>
            <a:r>
              <a:rPr lang="en-US" dirty="0"/>
              <a:t> </a:t>
            </a:r>
            <a:r>
              <a:rPr lang="en-US" dirty="0" err="1"/>
              <a:t>erter</a:t>
            </a:r>
            <a:r>
              <a:rPr lang="en-US" dirty="0"/>
              <a:t> in </a:t>
            </a:r>
            <a:r>
              <a:rPr lang="en-US" dirty="0" err="1"/>
              <a:t>erets</a:t>
            </a:r>
            <a:r>
              <a:rPr lang="en-US" dirty="0"/>
              <a:t> </a:t>
            </a:r>
            <a:r>
              <a:rPr lang="en-US" dirty="0" err="1"/>
              <a:t>yisruel</a:t>
            </a:r>
            <a:r>
              <a:rPr lang="en-US" dirty="0"/>
              <a:t>, in </a:t>
            </a:r>
            <a:r>
              <a:rPr lang="en-US" dirty="0" err="1"/>
              <a:t>amerike</a:t>
            </a:r>
            <a:r>
              <a:rPr lang="en-US" dirty="0"/>
              <a:t>, in </a:t>
            </a:r>
            <a:r>
              <a:rPr lang="en-US" dirty="0" err="1"/>
              <a:t>begiye</a:t>
            </a:r>
            <a:r>
              <a:rPr lang="en-US" dirty="0"/>
              <a:t> in </a:t>
            </a:r>
            <a:r>
              <a:rPr lang="en-US" dirty="0" err="1"/>
              <a:t>antverpen</a:t>
            </a:r>
            <a:r>
              <a:rPr lang="en-US" dirty="0"/>
              <a:t> in </a:t>
            </a:r>
            <a:r>
              <a:rPr lang="en-US" dirty="0" err="1"/>
              <a:t>oykh</a:t>
            </a:r>
            <a:r>
              <a:rPr lang="en-US" dirty="0"/>
              <a:t> in England in de Stamford hill </a:t>
            </a:r>
            <a:r>
              <a:rPr lang="en-US" dirty="0" err="1"/>
              <a:t>geygnt</a:t>
            </a:r>
            <a:r>
              <a:rPr lang="en-US" dirty="0"/>
              <a:t> fin </a:t>
            </a:r>
            <a:r>
              <a:rPr lang="en-US" dirty="0" err="1"/>
              <a:t>londen</a:t>
            </a:r>
            <a:r>
              <a:rPr lang="en-US" dirty="0"/>
              <a:t>. </a:t>
            </a:r>
            <a:r>
              <a:rPr lang="en-US" dirty="0" err="1"/>
              <a:t>Loyt</a:t>
            </a:r>
            <a:r>
              <a:rPr lang="en-US" dirty="0"/>
              <a:t> de </a:t>
            </a:r>
            <a:r>
              <a:rPr lang="en-US" dirty="0" err="1"/>
              <a:t>sotsiale</a:t>
            </a:r>
            <a:r>
              <a:rPr lang="en-US" dirty="0"/>
              <a:t> </a:t>
            </a:r>
            <a:r>
              <a:rPr lang="en-US" dirty="0" err="1"/>
              <a:t>forshung</a:t>
            </a:r>
            <a:r>
              <a:rPr lang="en-US" dirty="0"/>
              <a:t> fun </a:t>
            </a:r>
            <a:r>
              <a:rPr lang="en-US" dirty="0" err="1"/>
              <a:t>holman</a:t>
            </a:r>
            <a:r>
              <a:rPr lang="en-US" dirty="0"/>
              <a:t> un </a:t>
            </a:r>
            <a:r>
              <a:rPr lang="en-US" dirty="0" err="1"/>
              <a:t>holman</a:t>
            </a:r>
            <a:r>
              <a:rPr lang="en-US" dirty="0"/>
              <a:t>, </a:t>
            </a:r>
            <a:r>
              <a:rPr lang="en-US" dirty="0" err="1"/>
              <a:t>redn</a:t>
            </a:r>
            <a:r>
              <a:rPr lang="en-US" dirty="0"/>
              <a:t> </a:t>
            </a:r>
            <a:r>
              <a:rPr lang="en-US" dirty="0" err="1"/>
              <a:t>finfinzibtsik</a:t>
            </a:r>
            <a:r>
              <a:rPr lang="en-US" dirty="0"/>
              <a:t> </a:t>
            </a:r>
            <a:r>
              <a:rPr lang="en-US" dirty="0" err="1"/>
              <a:t>protsent</a:t>
            </a:r>
            <a:r>
              <a:rPr lang="en-US" dirty="0"/>
              <a:t> fin </a:t>
            </a:r>
            <a:r>
              <a:rPr lang="en-US" dirty="0" err="1"/>
              <a:t>ervaksener</a:t>
            </a:r>
            <a:r>
              <a:rPr lang="en-US" dirty="0"/>
              <a:t> in kinder </a:t>
            </a:r>
            <a:r>
              <a:rPr lang="en-US" dirty="0" err="1"/>
              <a:t>yidish</a:t>
            </a:r>
            <a:r>
              <a:rPr lang="en-US" dirty="0"/>
              <a:t>. </a:t>
            </a:r>
            <a:r>
              <a:rPr lang="en-US" dirty="0" err="1"/>
              <a:t>Be’erekh</a:t>
            </a:r>
            <a:r>
              <a:rPr lang="en-US" dirty="0"/>
              <a:t> a </a:t>
            </a:r>
            <a:r>
              <a:rPr lang="en-US" dirty="0" err="1"/>
              <a:t>helft</a:t>
            </a:r>
            <a:r>
              <a:rPr lang="en-US" dirty="0"/>
              <a:t> fin </a:t>
            </a:r>
            <a:r>
              <a:rPr lang="en-US" dirty="0" err="1"/>
              <a:t>mentshn</a:t>
            </a:r>
            <a:r>
              <a:rPr lang="en-US" dirty="0"/>
              <a:t> </a:t>
            </a:r>
            <a:r>
              <a:rPr lang="en-US" dirty="0" err="1"/>
              <a:t>redn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 </a:t>
            </a:r>
            <a:r>
              <a:rPr lang="en-US" dirty="0" err="1"/>
              <a:t>tsvishn</a:t>
            </a:r>
            <a:r>
              <a:rPr lang="en-US" dirty="0"/>
              <a:t> </a:t>
            </a:r>
            <a:r>
              <a:rPr lang="en-US" dirty="0" err="1"/>
              <a:t>zikh</a:t>
            </a:r>
            <a:r>
              <a:rPr lang="en-US" dirty="0"/>
              <a:t> in der </a:t>
            </a:r>
            <a:r>
              <a:rPr lang="en-US" dirty="0" err="1"/>
              <a:t>haym</a:t>
            </a:r>
            <a:r>
              <a:rPr lang="en-US" dirty="0"/>
              <a:t> tog </a:t>
            </a:r>
            <a:r>
              <a:rPr lang="en-US" dirty="0" err="1"/>
              <a:t>teglekh</a:t>
            </a:r>
            <a:r>
              <a:rPr lang="en-US" dirty="0"/>
              <a:t>.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nisht</a:t>
            </a:r>
            <a:r>
              <a:rPr lang="en-US" dirty="0"/>
              <a:t> </a:t>
            </a:r>
            <a:r>
              <a:rPr lang="en-US" dirty="0" err="1"/>
              <a:t>kayn</a:t>
            </a:r>
            <a:r>
              <a:rPr lang="en-US" dirty="0"/>
              <a:t> </a:t>
            </a:r>
            <a:r>
              <a:rPr lang="en-US" dirty="0" err="1"/>
              <a:t>sakh</a:t>
            </a:r>
            <a:r>
              <a:rPr lang="en-US" dirty="0"/>
              <a:t> </a:t>
            </a:r>
            <a:r>
              <a:rPr lang="en-US" dirty="0" err="1"/>
              <a:t>forshungen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 in Stamford hill, in </a:t>
            </a:r>
            <a:r>
              <a:rPr lang="en-US" dirty="0" err="1"/>
              <a:t>kal</a:t>
            </a:r>
            <a:r>
              <a:rPr lang="en-US" dirty="0"/>
              <a:t> </a:t>
            </a:r>
            <a:r>
              <a:rPr lang="en-US" dirty="0" err="1"/>
              <a:t>vahoymer</a:t>
            </a:r>
            <a:r>
              <a:rPr lang="en-US" dirty="0"/>
              <a:t> </a:t>
            </a:r>
            <a:r>
              <a:rPr lang="en-US" dirty="0" err="1"/>
              <a:t>nisht</a:t>
            </a:r>
            <a:r>
              <a:rPr lang="en-US" dirty="0"/>
              <a:t> </a:t>
            </a:r>
            <a:r>
              <a:rPr lang="en-US" dirty="0" err="1"/>
              <a:t>lingvistishe</a:t>
            </a:r>
            <a:r>
              <a:rPr lang="en-US" dirty="0"/>
              <a:t> </a:t>
            </a:r>
            <a:r>
              <a:rPr lang="en-US" dirty="0" err="1"/>
              <a:t>forshungen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55201-7865-8744-8A9B-9F5FC03C5C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8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iker</a:t>
            </a:r>
            <a:r>
              <a:rPr lang="en-US" dirty="0"/>
              <a:t> fin </a:t>
            </a:r>
            <a:r>
              <a:rPr lang="en-US" dirty="0" err="1"/>
              <a:t>indzere</a:t>
            </a:r>
            <a:r>
              <a:rPr lang="en-US" dirty="0"/>
              <a:t> </a:t>
            </a:r>
            <a:r>
              <a:rPr lang="en-US" dirty="0" err="1"/>
              <a:t>referat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de </a:t>
            </a:r>
            <a:r>
              <a:rPr lang="en-US" dirty="0" err="1"/>
              <a:t>yidish</a:t>
            </a:r>
            <a:r>
              <a:rPr lang="en-US" dirty="0"/>
              <a:t> fin Stamford </a:t>
            </a:r>
            <a:r>
              <a:rPr lang="en-US" dirty="0" err="1"/>
              <a:t>hil</a:t>
            </a:r>
            <a:r>
              <a:rPr lang="en-US" dirty="0"/>
              <a:t>, in </a:t>
            </a:r>
            <a:r>
              <a:rPr lang="en-US" dirty="0" err="1"/>
              <a:t>efsher</a:t>
            </a:r>
            <a:r>
              <a:rPr lang="en-US" dirty="0"/>
              <a:t> </a:t>
            </a:r>
            <a:r>
              <a:rPr lang="en-US" dirty="0" err="1"/>
              <a:t>hasidishe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in </a:t>
            </a:r>
            <a:r>
              <a:rPr lang="en-US" dirty="0" err="1"/>
              <a:t>algemeyn</a:t>
            </a:r>
            <a:r>
              <a:rPr lang="en-US" dirty="0"/>
              <a:t>,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andersh</a:t>
            </a:r>
            <a:r>
              <a:rPr lang="en-US" dirty="0"/>
              <a:t> fin </a:t>
            </a:r>
            <a:r>
              <a:rPr lang="en-US" dirty="0" err="1"/>
              <a:t>klal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 in </a:t>
            </a:r>
            <a:r>
              <a:rPr lang="en-US" dirty="0" err="1"/>
              <a:t>oykh</a:t>
            </a:r>
            <a:r>
              <a:rPr lang="en-US" dirty="0"/>
              <a:t> </a:t>
            </a:r>
            <a:r>
              <a:rPr lang="en-US" dirty="0" err="1"/>
              <a:t>andersh</a:t>
            </a:r>
            <a:r>
              <a:rPr lang="en-US" dirty="0"/>
              <a:t> fin di </a:t>
            </a:r>
            <a:r>
              <a:rPr lang="en-US" dirty="0" err="1"/>
              <a:t>dialektn</a:t>
            </a:r>
            <a:r>
              <a:rPr lang="en-US" dirty="0"/>
              <a:t> fin </a:t>
            </a:r>
            <a:r>
              <a:rPr lang="en-US" dirty="0" err="1"/>
              <a:t>yidish</a:t>
            </a:r>
            <a:r>
              <a:rPr lang="en-US" dirty="0"/>
              <a:t> far de </a:t>
            </a:r>
            <a:r>
              <a:rPr lang="en-US" dirty="0" err="1"/>
              <a:t>milhome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nitshto</a:t>
            </a:r>
            <a:r>
              <a:rPr lang="en-US" dirty="0"/>
              <a:t> </a:t>
            </a:r>
            <a:r>
              <a:rPr lang="en-US" dirty="0" err="1"/>
              <a:t>kayn</a:t>
            </a:r>
            <a:r>
              <a:rPr lang="en-US" dirty="0"/>
              <a:t> </a:t>
            </a:r>
            <a:r>
              <a:rPr lang="en-US" dirty="0" err="1"/>
              <a:t>beygfal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min in </a:t>
            </a:r>
            <a:r>
              <a:rPr lang="en-US" dirty="0" err="1"/>
              <a:t>hayntike</a:t>
            </a:r>
            <a:r>
              <a:rPr lang="en-US" dirty="0"/>
              <a:t> </a:t>
            </a:r>
            <a:r>
              <a:rPr lang="en-US" dirty="0" err="1"/>
              <a:t>geredte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hasidish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.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forshers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shoyn</a:t>
            </a:r>
            <a:r>
              <a:rPr lang="en-US" dirty="0"/>
              <a:t> </a:t>
            </a:r>
            <a:r>
              <a:rPr lang="en-US" dirty="0" err="1"/>
              <a:t>bamerkt</a:t>
            </a:r>
            <a:r>
              <a:rPr lang="en-US" dirty="0"/>
              <a:t> </a:t>
            </a:r>
            <a:r>
              <a:rPr lang="en-US" dirty="0" err="1"/>
              <a:t>morfologishe</a:t>
            </a:r>
            <a:r>
              <a:rPr lang="en-US" dirty="0"/>
              <a:t> </a:t>
            </a:r>
            <a:r>
              <a:rPr lang="en-US" dirty="0" err="1"/>
              <a:t>sinkretizmen</a:t>
            </a:r>
            <a:r>
              <a:rPr lang="en-US" dirty="0"/>
              <a:t> in </a:t>
            </a:r>
            <a:r>
              <a:rPr lang="en-US" dirty="0" err="1"/>
              <a:t>beygfaln</a:t>
            </a:r>
            <a:r>
              <a:rPr lang="en-US" dirty="0"/>
              <a:t> in min, </a:t>
            </a:r>
            <a:r>
              <a:rPr lang="en-US" dirty="0" err="1"/>
              <a:t>ober</a:t>
            </a:r>
            <a:r>
              <a:rPr lang="en-US" dirty="0"/>
              <a:t> </a:t>
            </a:r>
            <a:r>
              <a:rPr lang="en-US" dirty="0" err="1"/>
              <a:t>ints</a:t>
            </a:r>
            <a:r>
              <a:rPr lang="en-US" dirty="0"/>
              <a:t> </a:t>
            </a:r>
            <a:r>
              <a:rPr lang="en-US" dirty="0" err="1"/>
              <a:t>taynen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der </a:t>
            </a:r>
            <a:r>
              <a:rPr lang="en-US" dirty="0" err="1"/>
              <a:t>bagrif</a:t>
            </a:r>
            <a:r>
              <a:rPr lang="en-US" dirty="0"/>
              <a:t> fin </a:t>
            </a:r>
            <a:r>
              <a:rPr lang="en-US" dirty="0" err="1"/>
              <a:t>beygfaln</a:t>
            </a:r>
            <a:r>
              <a:rPr lang="en-US" dirty="0"/>
              <a:t> in </a:t>
            </a:r>
            <a:r>
              <a:rPr lang="en-US" dirty="0" err="1"/>
              <a:t>gramatishe</a:t>
            </a:r>
            <a:r>
              <a:rPr lang="en-US" dirty="0"/>
              <a:t> min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neylm</a:t>
            </a:r>
            <a:r>
              <a:rPr lang="en-US" dirty="0"/>
              <a:t> </a:t>
            </a:r>
            <a:r>
              <a:rPr lang="en-US" dirty="0" err="1"/>
              <a:t>gevoyrn</a:t>
            </a:r>
            <a:r>
              <a:rPr lang="en-US" dirty="0"/>
              <a:t> fin </a:t>
            </a:r>
            <a:r>
              <a:rPr lang="en-US" dirty="0" err="1"/>
              <a:t>zayer</a:t>
            </a:r>
            <a:r>
              <a:rPr lang="en-US" dirty="0"/>
              <a:t> </a:t>
            </a:r>
            <a:r>
              <a:rPr lang="en-US" dirty="0" err="1"/>
              <a:t>gramatishe</a:t>
            </a:r>
            <a:r>
              <a:rPr lang="en-US" dirty="0"/>
              <a:t> </a:t>
            </a:r>
            <a:r>
              <a:rPr lang="en-US" dirty="0" err="1"/>
              <a:t>farshteyndenish</a:t>
            </a:r>
            <a:r>
              <a:rPr lang="en-US" dirty="0"/>
              <a:t>. </a:t>
            </a:r>
            <a:r>
              <a:rPr lang="en-US" dirty="0" err="1"/>
              <a:t>Oyb</a:t>
            </a:r>
            <a:r>
              <a:rPr lang="en-US" dirty="0"/>
              <a:t> </a:t>
            </a:r>
            <a:r>
              <a:rPr lang="en-US" dirty="0" err="1"/>
              <a:t>ints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gerekht</a:t>
            </a:r>
            <a:r>
              <a:rPr lang="en-US" dirty="0"/>
              <a:t>,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a </a:t>
            </a:r>
            <a:r>
              <a:rPr lang="en-US" dirty="0" err="1"/>
              <a:t>gikhe</a:t>
            </a:r>
            <a:r>
              <a:rPr lang="en-US" dirty="0"/>
              <a:t> in </a:t>
            </a:r>
            <a:r>
              <a:rPr lang="en-US" dirty="0" err="1"/>
              <a:t>arimnemike</a:t>
            </a:r>
            <a:r>
              <a:rPr lang="en-US" dirty="0"/>
              <a:t> </a:t>
            </a:r>
            <a:r>
              <a:rPr lang="en-US" dirty="0" err="1"/>
              <a:t>lingvistishe</a:t>
            </a:r>
            <a:r>
              <a:rPr lang="en-US" dirty="0"/>
              <a:t> </a:t>
            </a:r>
            <a:r>
              <a:rPr lang="en-US" dirty="0" err="1"/>
              <a:t>farenderung</a:t>
            </a:r>
            <a:r>
              <a:rPr lang="en-US" dirty="0"/>
              <a:t>, </a:t>
            </a:r>
            <a:r>
              <a:rPr lang="en-US" dirty="0" err="1"/>
              <a:t>vus</a:t>
            </a:r>
            <a:r>
              <a:rPr lang="en-US" dirty="0"/>
              <a:t> hot </a:t>
            </a:r>
            <a:r>
              <a:rPr lang="en-US" dirty="0" err="1"/>
              <a:t>gebayt</a:t>
            </a:r>
            <a:r>
              <a:rPr lang="en-US" dirty="0"/>
              <a:t> di </a:t>
            </a:r>
            <a:r>
              <a:rPr lang="en-US" dirty="0" err="1"/>
              <a:t>lingvistishe</a:t>
            </a:r>
            <a:r>
              <a:rPr lang="en-US" dirty="0"/>
              <a:t> </a:t>
            </a:r>
            <a:r>
              <a:rPr lang="en-US" dirty="0" err="1"/>
              <a:t>teyve</a:t>
            </a:r>
            <a:r>
              <a:rPr lang="en-US" dirty="0"/>
              <a:t> finem </a:t>
            </a:r>
            <a:r>
              <a:rPr lang="en-US" dirty="0" err="1"/>
              <a:t>shprakh</a:t>
            </a:r>
            <a:r>
              <a:rPr lang="en-US" dirty="0"/>
              <a:t>. </a:t>
            </a:r>
            <a:r>
              <a:rPr lang="en-US" dirty="0" err="1"/>
              <a:t>Yetst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geredte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azoy</a:t>
            </a:r>
            <a:r>
              <a:rPr lang="en-US" dirty="0"/>
              <a:t> vi </a:t>
            </a:r>
            <a:r>
              <a:rPr lang="en-US" dirty="0" err="1"/>
              <a:t>hayntige</a:t>
            </a:r>
            <a:r>
              <a:rPr lang="en-US" dirty="0"/>
              <a:t> English, </a:t>
            </a:r>
            <a:r>
              <a:rPr lang="en-US" dirty="0" err="1"/>
              <a:t>bshas</a:t>
            </a:r>
            <a:r>
              <a:rPr lang="en-US" dirty="0"/>
              <a:t>  </a:t>
            </a:r>
            <a:r>
              <a:rPr lang="en-US" dirty="0" err="1"/>
              <a:t>klal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azoy</a:t>
            </a:r>
            <a:r>
              <a:rPr lang="en-US" dirty="0"/>
              <a:t> vi </a:t>
            </a:r>
            <a:r>
              <a:rPr lang="en-US" dirty="0" err="1"/>
              <a:t>Mitl</a:t>
            </a:r>
            <a:r>
              <a:rPr lang="en-US" dirty="0"/>
              <a:t>-English in Alte English </a:t>
            </a:r>
            <a:r>
              <a:rPr lang="en-US" dirty="0" err="1"/>
              <a:t>iz</a:t>
            </a:r>
            <a:r>
              <a:rPr lang="en-US" dirty="0"/>
              <a:t> a </a:t>
            </a:r>
            <a:r>
              <a:rPr lang="en-US" dirty="0" err="1"/>
              <a:t>mul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. Ober me </a:t>
            </a:r>
            <a:r>
              <a:rPr lang="en-US" dirty="0" err="1"/>
              <a:t>darft</a:t>
            </a:r>
            <a:r>
              <a:rPr lang="en-US" dirty="0"/>
              <a:t> </a:t>
            </a:r>
            <a:r>
              <a:rPr lang="en-US" dirty="0" err="1"/>
              <a:t>zikh</a:t>
            </a:r>
            <a:r>
              <a:rPr lang="en-US" dirty="0"/>
              <a:t> </a:t>
            </a:r>
            <a:r>
              <a:rPr lang="en-US" dirty="0" err="1"/>
              <a:t>nisht</a:t>
            </a:r>
            <a:r>
              <a:rPr lang="en-US" dirty="0"/>
              <a:t> </a:t>
            </a:r>
            <a:r>
              <a:rPr lang="en-US" dirty="0" err="1"/>
              <a:t>metsayer</a:t>
            </a:r>
            <a:r>
              <a:rPr lang="en-US" dirty="0"/>
              <a:t> </a:t>
            </a:r>
            <a:r>
              <a:rPr lang="en-US" dirty="0" err="1"/>
              <a:t>zayn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epes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farloyrn</a:t>
            </a:r>
            <a:r>
              <a:rPr lang="en-US" dirty="0"/>
              <a:t> </a:t>
            </a:r>
            <a:r>
              <a:rPr lang="en-US" dirty="0" err="1"/>
              <a:t>gevorn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Moderne</a:t>
            </a:r>
            <a:r>
              <a:rPr lang="en-US" dirty="0"/>
              <a:t> English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o:kh</a:t>
            </a:r>
            <a:r>
              <a:rPr lang="en-US" dirty="0"/>
              <a:t> a </a:t>
            </a:r>
            <a:r>
              <a:rPr lang="en-US" dirty="0" err="1"/>
              <a:t>sprakh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C54BC-2134-C54B-AF9F-1194021F02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5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Lomir</a:t>
            </a:r>
            <a:r>
              <a:rPr lang="en-US" dirty="0"/>
              <a:t> </a:t>
            </a:r>
            <a:r>
              <a:rPr lang="en-US" dirty="0" err="1"/>
              <a:t>zikh</a:t>
            </a:r>
            <a:r>
              <a:rPr lang="en-US" dirty="0"/>
              <a:t> </a:t>
            </a:r>
            <a:r>
              <a:rPr lang="en-US" dirty="0" err="1"/>
              <a:t>dermonen</a:t>
            </a:r>
            <a:r>
              <a:rPr lang="en-US" dirty="0"/>
              <a:t> fin di </a:t>
            </a:r>
            <a:r>
              <a:rPr lang="en-US" dirty="0" err="1"/>
              <a:t>baygfaln</a:t>
            </a:r>
            <a:r>
              <a:rPr lang="en-US" dirty="0"/>
              <a:t> in </a:t>
            </a:r>
            <a:r>
              <a:rPr lang="en-US" dirty="0" err="1"/>
              <a:t>gramatishe</a:t>
            </a:r>
            <a:r>
              <a:rPr lang="en-US" dirty="0"/>
              <a:t> min </a:t>
            </a:r>
            <a:r>
              <a:rPr lang="en-US" dirty="0" err="1"/>
              <a:t>tsaykhns</a:t>
            </a:r>
            <a:r>
              <a:rPr lang="en-US" dirty="0"/>
              <a:t> in di </a:t>
            </a:r>
            <a:r>
              <a:rPr lang="en-US" dirty="0" err="1"/>
              <a:t>aynshtimung</a:t>
            </a:r>
            <a:r>
              <a:rPr lang="en-US" dirty="0"/>
              <a:t> fin di </a:t>
            </a:r>
            <a:r>
              <a:rPr lang="en-US" dirty="0" err="1"/>
              <a:t>attributi:ve</a:t>
            </a:r>
            <a:r>
              <a:rPr lang="en-US" dirty="0"/>
              <a:t> </a:t>
            </a:r>
            <a:r>
              <a:rPr lang="en-US" dirty="0" err="1"/>
              <a:t>adyekti:vn</a:t>
            </a:r>
            <a:r>
              <a:rPr lang="en-US" dirty="0"/>
              <a:t>. Ober </a:t>
            </a:r>
            <a:r>
              <a:rPr lang="en-US" dirty="0" err="1"/>
              <a:t>enk</a:t>
            </a:r>
            <a:r>
              <a:rPr lang="en-US" dirty="0"/>
              <a:t> ale </a:t>
            </a:r>
            <a:r>
              <a:rPr lang="en-US" dirty="0" err="1"/>
              <a:t>vaysn</a:t>
            </a:r>
            <a:r>
              <a:rPr lang="en-US" dirty="0"/>
              <a:t> vi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zet</a:t>
            </a:r>
            <a:r>
              <a:rPr lang="en-US" dirty="0"/>
              <a:t> </a:t>
            </a:r>
            <a:r>
              <a:rPr lang="en-US" dirty="0" err="1"/>
              <a:t>oys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klal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C54BC-2134-C54B-AF9F-1194021F02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Lomir</a:t>
            </a:r>
            <a:r>
              <a:rPr lang="en-US" dirty="0"/>
              <a:t> </a:t>
            </a:r>
            <a:r>
              <a:rPr lang="en-US" dirty="0" err="1"/>
              <a:t>onheybn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a </a:t>
            </a:r>
            <a:r>
              <a:rPr lang="en-US" dirty="0" err="1"/>
              <a:t>bisele</a:t>
            </a:r>
            <a:r>
              <a:rPr lang="en-US" dirty="0"/>
              <a:t> </a:t>
            </a:r>
            <a:r>
              <a:rPr lang="en-US" dirty="0" err="1"/>
              <a:t>informatsye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</a:t>
            </a:r>
            <a:r>
              <a:rPr lang="en-US" dirty="0" err="1"/>
              <a:t>indzeer</a:t>
            </a:r>
            <a:r>
              <a:rPr lang="en-US" dirty="0"/>
              <a:t> </a:t>
            </a:r>
            <a:r>
              <a:rPr lang="en-US" dirty="0" err="1"/>
              <a:t>forshungen</a:t>
            </a:r>
            <a:r>
              <a:rPr lang="en-US" dirty="0"/>
              <a:t>. </a:t>
            </a:r>
            <a:r>
              <a:rPr lang="en-US" dirty="0" err="1"/>
              <a:t>Indzere</a:t>
            </a:r>
            <a:r>
              <a:rPr lang="en-US" dirty="0"/>
              <a:t> </a:t>
            </a:r>
            <a:r>
              <a:rPr lang="en-US" dirty="0" err="1"/>
              <a:t>onternemers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tsvelef</a:t>
            </a:r>
            <a:r>
              <a:rPr lang="en-US" dirty="0"/>
              <a:t> </a:t>
            </a:r>
            <a:r>
              <a:rPr lang="en-US" dirty="0" err="1"/>
              <a:t>yidish-reders</a:t>
            </a:r>
            <a:r>
              <a:rPr lang="en-US" dirty="0"/>
              <a:t> </a:t>
            </a:r>
            <a:r>
              <a:rPr lang="en-US" dirty="0" err="1"/>
              <a:t>vus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geboyrn</a:t>
            </a:r>
            <a:r>
              <a:rPr lang="en-US" dirty="0"/>
              <a:t> </a:t>
            </a:r>
            <a:r>
              <a:rPr lang="en-US" dirty="0" err="1"/>
              <a:t>gevorn</a:t>
            </a:r>
            <a:r>
              <a:rPr lang="en-US" dirty="0"/>
              <a:t> in Stamford hill in </a:t>
            </a:r>
            <a:r>
              <a:rPr lang="en-US" dirty="0" err="1"/>
              <a:t>gevaksn</a:t>
            </a:r>
            <a:r>
              <a:rPr lang="en-US" dirty="0"/>
              <a:t> </a:t>
            </a:r>
            <a:r>
              <a:rPr lang="en-US" dirty="0" err="1"/>
              <a:t>gevorn</a:t>
            </a:r>
            <a:r>
              <a:rPr lang="en-US" dirty="0"/>
              <a:t> </a:t>
            </a:r>
            <a:r>
              <a:rPr lang="en-US" dirty="0" err="1"/>
              <a:t>dortn</a:t>
            </a:r>
            <a:r>
              <a:rPr lang="en-US" dirty="0"/>
              <a:t>. </a:t>
            </a:r>
            <a:r>
              <a:rPr lang="en-US" dirty="0" err="1"/>
              <a:t>Nayn</a:t>
            </a:r>
            <a:r>
              <a:rPr lang="en-US" dirty="0"/>
              <a:t> fin di </a:t>
            </a:r>
            <a:r>
              <a:rPr lang="en-US" dirty="0" err="1"/>
              <a:t>mentshn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vayber</a:t>
            </a:r>
            <a:r>
              <a:rPr lang="en-US" dirty="0"/>
              <a:t>, dray </a:t>
            </a:r>
            <a:r>
              <a:rPr lang="en-US" dirty="0" err="1"/>
              <a:t>mener</a:t>
            </a:r>
            <a:r>
              <a:rPr lang="en-US" dirty="0"/>
              <a:t>. </a:t>
            </a:r>
            <a:r>
              <a:rPr lang="en-US" dirty="0" err="1"/>
              <a:t>Mestens</a:t>
            </a:r>
            <a:r>
              <a:rPr lang="en-US" dirty="0"/>
              <a:t> fin di </a:t>
            </a:r>
            <a:r>
              <a:rPr lang="en-US" dirty="0" err="1"/>
              <a:t>mentshn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bay de </a:t>
            </a:r>
            <a:r>
              <a:rPr lang="en-US" dirty="0" err="1"/>
              <a:t>tsvantsiker</a:t>
            </a:r>
            <a:r>
              <a:rPr lang="en-US" dirty="0"/>
              <a:t>. </a:t>
            </a:r>
            <a:r>
              <a:rPr lang="en-US" dirty="0" err="1"/>
              <a:t>Zay</a:t>
            </a:r>
            <a:r>
              <a:rPr lang="en-US" dirty="0"/>
              <a:t> </a:t>
            </a:r>
            <a:r>
              <a:rPr lang="en-US" dirty="0" err="1"/>
              <a:t>gehern</a:t>
            </a:r>
            <a:r>
              <a:rPr lang="en-US" dirty="0"/>
              <a:t> </a:t>
            </a:r>
            <a:r>
              <a:rPr lang="en-US" dirty="0" err="1"/>
              <a:t>tsi</a:t>
            </a:r>
            <a:r>
              <a:rPr lang="en-US" dirty="0"/>
              <a:t> </a:t>
            </a:r>
            <a:r>
              <a:rPr lang="en-US" dirty="0" err="1"/>
              <a:t>varshidene</a:t>
            </a:r>
            <a:r>
              <a:rPr lang="en-US" dirty="0"/>
              <a:t> </a:t>
            </a:r>
            <a:r>
              <a:rPr lang="en-US" dirty="0" err="1"/>
              <a:t>hasidesn</a:t>
            </a:r>
            <a:r>
              <a:rPr lang="en-US" dirty="0"/>
              <a:t>. Di </a:t>
            </a:r>
            <a:r>
              <a:rPr lang="en-US" dirty="0" err="1"/>
              <a:t>eltern</a:t>
            </a:r>
            <a:r>
              <a:rPr lang="en-US" dirty="0"/>
              <a:t> fin </a:t>
            </a:r>
            <a:r>
              <a:rPr lang="en-US" dirty="0" err="1"/>
              <a:t>inzere</a:t>
            </a:r>
            <a:r>
              <a:rPr lang="en-US" dirty="0"/>
              <a:t> </a:t>
            </a:r>
            <a:r>
              <a:rPr lang="en-US" dirty="0" err="1"/>
              <a:t>onternemers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geboyrn</a:t>
            </a:r>
            <a:r>
              <a:rPr lang="en-US" dirty="0"/>
              <a:t> </a:t>
            </a:r>
            <a:r>
              <a:rPr lang="en-US" dirty="0" err="1"/>
              <a:t>gevorn</a:t>
            </a:r>
            <a:r>
              <a:rPr lang="en-US" dirty="0"/>
              <a:t> </a:t>
            </a:r>
            <a:r>
              <a:rPr lang="en-US" dirty="0" err="1"/>
              <a:t>mestens</a:t>
            </a:r>
            <a:r>
              <a:rPr lang="en-US" dirty="0"/>
              <a:t> in England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amerike</a:t>
            </a:r>
            <a:r>
              <a:rPr lang="en-US" dirty="0"/>
              <a:t>, </a:t>
            </a:r>
            <a:r>
              <a:rPr lang="en-US" dirty="0" err="1"/>
              <a:t>ober</a:t>
            </a:r>
            <a:r>
              <a:rPr lang="en-US" dirty="0"/>
              <a:t> di </a:t>
            </a:r>
            <a:r>
              <a:rPr lang="en-US" dirty="0" err="1"/>
              <a:t>bube</a:t>
            </a:r>
            <a:r>
              <a:rPr lang="en-US" dirty="0"/>
              <a:t> </a:t>
            </a:r>
            <a:r>
              <a:rPr lang="en-US" dirty="0" err="1"/>
              <a:t>zaydes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gekimen</a:t>
            </a:r>
            <a:r>
              <a:rPr lang="en-US" dirty="0"/>
              <a:t> fin </a:t>
            </a:r>
            <a:r>
              <a:rPr lang="en-US" dirty="0" err="1"/>
              <a:t>farshidene</a:t>
            </a:r>
            <a:r>
              <a:rPr lang="en-US" dirty="0"/>
              <a:t> </a:t>
            </a:r>
            <a:r>
              <a:rPr lang="en-US" dirty="0" err="1"/>
              <a:t>erter</a:t>
            </a:r>
            <a:r>
              <a:rPr lang="en-US" dirty="0"/>
              <a:t>, </a:t>
            </a:r>
            <a:r>
              <a:rPr lang="en-US" dirty="0" err="1"/>
              <a:t>lemoshl</a:t>
            </a:r>
            <a:r>
              <a:rPr lang="en-US" dirty="0"/>
              <a:t> </a:t>
            </a:r>
            <a:r>
              <a:rPr lang="en-US" dirty="0" err="1"/>
              <a:t>ingarn</a:t>
            </a:r>
            <a:r>
              <a:rPr lang="en-US" dirty="0"/>
              <a:t>, </a:t>
            </a:r>
            <a:r>
              <a:rPr lang="en-US" dirty="0" err="1"/>
              <a:t>poyln</a:t>
            </a:r>
            <a:r>
              <a:rPr lang="en-US" dirty="0"/>
              <a:t>, </a:t>
            </a:r>
            <a:r>
              <a:rPr lang="en-US" dirty="0" err="1"/>
              <a:t>estraykh</a:t>
            </a:r>
            <a:r>
              <a:rPr lang="en-US" dirty="0"/>
              <a:t>, in </a:t>
            </a:r>
            <a:r>
              <a:rPr lang="en-US" dirty="0" err="1"/>
              <a:t>azoy</a:t>
            </a:r>
            <a:r>
              <a:rPr lang="en-US" dirty="0"/>
              <a:t> </a:t>
            </a:r>
            <a:r>
              <a:rPr lang="en-US" dirty="0" err="1"/>
              <a:t>vayter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Inzere</a:t>
            </a:r>
            <a:r>
              <a:rPr lang="en-US" dirty="0"/>
              <a:t> </a:t>
            </a:r>
            <a:r>
              <a:rPr lang="en-US" dirty="0" err="1"/>
              <a:t>genitungen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azoy</a:t>
            </a:r>
            <a:r>
              <a:rPr lang="en-US" dirty="0"/>
              <a:t>. Di </a:t>
            </a:r>
            <a:r>
              <a:rPr lang="en-US" dirty="0" err="1"/>
              <a:t>ershte</a:t>
            </a:r>
            <a:r>
              <a:rPr lang="en-US" dirty="0"/>
              <a:t> </a:t>
            </a:r>
            <a:r>
              <a:rPr lang="en-US" dirty="0" err="1"/>
              <a:t>gentigung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a </a:t>
            </a:r>
            <a:r>
              <a:rPr lang="en-US" dirty="0" err="1"/>
              <a:t>shtikl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vos</a:t>
            </a:r>
            <a:r>
              <a:rPr lang="en-US" dirty="0"/>
              <a:t> me hot </a:t>
            </a:r>
            <a:r>
              <a:rPr lang="en-US" dirty="0" err="1"/>
              <a:t>gebetn</a:t>
            </a:r>
            <a:r>
              <a:rPr lang="en-US" dirty="0"/>
              <a:t> </a:t>
            </a:r>
            <a:r>
              <a:rPr lang="en-US" dirty="0" err="1"/>
              <a:t>mentshn</a:t>
            </a:r>
            <a:r>
              <a:rPr lang="en-US" dirty="0"/>
              <a:t> </a:t>
            </a:r>
            <a:r>
              <a:rPr lang="en-US" dirty="0" err="1"/>
              <a:t>zay</a:t>
            </a:r>
            <a:r>
              <a:rPr lang="en-US" dirty="0"/>
              <a:t> </a:t>
            </a:r>
            <a:r>
              <a:rPr lang="en-US" dirty="0" err="1"/>
              <a:t>zoln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iberzetsn</a:t>
            </a:r>
            <a:r>
              <a:rPr lang="en-US" dirty="0"/>
              <a:t> fin English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. Bay di </a:t>
            </a:r>
            <a:r>
              <a:rPr lang="en-US" dirty="0" err="1"/>
              <a:t>tsvayte</a:t>
            </a:r>
            <a:r>
              <a:rPr lang="en-US" dirty="0"/>
              <a:t> </a:t>
            </a:r>
            <a:r>
              <a:rPr lang="en-US" dirty="0" err="1"/>
              <a:t>genitung</a:t>
            </a:r>
            <a:r>
              <a:rPr lang="en-US" dirty="0"/>
              <a:t> </a:t>
            </a:r>
            <a:r>
              <a:rPr lang="en-US" dirty="0" err="1"/>
              <a:t>mentshn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geshriben</a:t>
            </a:r>
            <a:r>
              <a:rPr lang="en-US" dirty="0"/>
              <a:t> di </a:t>
            </a:r>
            <a:r>
              <a:rPr lang="en-US" dirty="0" err="1"/>
              <a:t>nomen</a:t>
            </a:r>
            <a:r>
              <a:rPr lang="en-US" dirty="0"/>
              <a:t> fin </a:t>
            </a:r>
            <a:r>
              <a:rPr lang="en-US" dirty="0" err="1"/>
              <a:t>etlekhe</a:t>
            </a:r>
            <a:r>
              <a:rPr lang="en-US" dirty="0"/>
              <a:t> </a:t>
            </a:r>
            <a:r>
              <a:rPr lang="en-US" dirty="0" err="1"/>
              <a:t>bilder</a:t>
            </a:r>
            <a:r>
              <a:rPr lang="en-US" dirty="0"/>
              <a:t>, </a:t>
            </a:r>
            <a:r>
              <a:rPr lang="en-US" dirty="0" err="1"/>
              <a:t>dernokh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zay</a:t>
            </a:r>
            <a:r>
              <a:rPr lang="en-US" dirty="0"/>
              <a:t> </a:t>
            </a:r>
            <a:r>
              <a:rPr lang="en-US" dirty="0" err="1"/>
              <a:t>geshribn</a:t>
            </a:r>
            <a:r>
              <a:rPr lang="en-US" dirty="0"/>
              <a:t> </a:t>
            </a:r>
            <a:r>
              <a:rPr lang="en-US" dirty="0" err="1"/>
              <a:t>zatsn</a:t>
            </a:r>
            <a:r>
              <a:rPr lang="en-US" dirty="0"/>
              <a:t> </a:t>
            </a:r>
            <a:r>
              <a:rPr lang="en-US" dirty="0" err="1"/>
              <a:t>vos</a:t>
            </a:r>
            <a:r>
              <a:rPr lang="en-US" dirty="0"/>
              <a:t> </a:t>
            </a:r>
            <a:r>
              <a:rPr lang="en-US" dirty="0" err="1"/>
              <a:t>zay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gehert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hasidish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. </a:t>
            </a:r>
            <a:r>
              <a:rPr lang="en-US" dirty="0" err="1"/>
              <a:t>Dernokh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zay</a:t>
            </a:r>
            <a:r>
              <a:rPr lang="en-US" dirty="0"/>
              <a:t> </a:t>
            </a:r>
            <a:r>
              <a:rPr lang="en-US" dirty="0" err="1"/>
              <a:t>bekimen</a:t>
            </a:r>
            <a:r>
              <a:rPr lang="en-US" dirty="0"/>
              <a:t> a </a:t>
            </a:r>
            <a:r>
              <a:rPr lang="en-US" dirty="0" err="1"/>
              <a:t>klayn</a:t>
            </a:r>
            <a:r>
              <a:rPr lang="en-US" dirty="0"/>
              <a:t> </a:t>
            </a:r>
            <a:r>
              <a:rPr lang="en-US" dirty="0" err="1"/>
              <a:t>shtikl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tsi</a:t>
            </a:r>
            <a:r>
              <a:rPr lang="en-US" dirty="0"/>
              <a:t> </a:t>
            </a:r>
            <a:r>
              <a:rPr lang="en-US" dirty="0" err="1"/>
              <a:t>kontrolirn</a:t>
            </a:r>
            <a:r>
              <a:rPr lang="en-US" dirty="0"/>
              <a:t> far </a:t>
            </a:r>
            <a:r>
              <a:rPr lang="en-US" dirty="0" err="1"/>
              <a:t>tausim</a:t>
            </a:r>
            <a:r>
              <a:rPr lang="en-US" dirty="0"/>
              <a:t>, in </a:t>
            </a:r>
            <a:r>
              <a:rPr lang="en-US" dirty="0" err="1"/>
              <a:t>tsum</a:t>
            </a:r>
            <a:r>
              <a:rPr lang="en-US" dirty="0"/>
              <a:t> </a:t>
            </a:r>
            <a:r>
              <a:rPr lang="en-US" dirty="0" err="1"/>
              <a:t>sof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zay</a:t>
            </a:r>
            <a:r>
              <a:rPr lang="en-US" dirty="0"/>
              <a:t> </a:t>
            </a:r>
            <a:r>
              <a:rPr lang="en-US" dirty="0" err="1"/>
              <a:t>geleyent</a:t>
            </a:r>
            <a:r>
              <a:rPr lang="en-US" dirty="0"/>
              <a:t> ale </a:t>
            </a:r>
            <a:r>
              <a:rPr lang="en-US" dirty="0" err="1"/>
              <a:t>meglikhe</a:t>
            </a:r>
            <a:r>
              <a:rPr lang="en-US" dirty="0"/>
              <a:t> </a:t>
            </a:r>
            <a:r>
              <a:rPr lang="en-US" dirty="0" err="1"/>
              <a:t>zatsn</a:t>
            </a:r>
            <a:r>
              <a:rPr lang="en-US" dirty="0"/>
              <a:t> in </a:t>
            </a:r>
            <a:r>
              <a:rPr lang="en-US" dirty="0" err="1"/>
              <a:t>zay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gedarft</a:t>
            </a:r>
            <a:r>
              <a:rPr lang="en-US" dirty="0"/>
              <a:t> </a:t>
            </a:r>
            <a:r>
              <a:rPr lang="en-US" dirty="0" err="1"/>
              <a:t>oysklaybn</a:t>
            </a:r>
            <a:r>
              <a:rPr lang="en-US" dirty="0"/>
              <a:t> di </a:t>
            </a:r>
            <a:r>
              <a:rPr lang="en-US" dirty="0" err="1"/>
              <a:t>rikhtige</a:t>
            </a:r>
            <a:r>
              <a:rPr lang="en-US" dirty="0"/>
              <a:t> </a:t>
            </a:r>
            <a:r>
              <a:rPr lang="en-US" dirty="0" err="1"/>
              <a:t>verzye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C54BC-2134-C54B-AF9F-1194021F02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98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Indzere</a:t>
            </a:r>
            <a:r>
              <a:rPr lang="en-US" dirty="0"/>
              <a:t> </a:t>
            </a:r>
            <a:r>
              <a:rPr lang="en-US" dirty="0" err="1"/>
              <a:t>gedrikte</a:t>
            </a:r>
            <a:r>
              <a:rPr lang="en-US" dirty="0"/>
              <a:t> </a:t>
            </a:r>
            <a:r>
              <a:rPr lang="en-US" dirty="0" err="1"/>
              <a:t>materialen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a </a:t>
            </a:r>
            <a:r>
              <a:rPr lang="en-US" dirty="0" err="1"/>
              <a:t>heyfele</a:t>
            </a:r>
            <a:r>
              <a:rPr lang="en-US" dirty="0"/>
              <a:t> </a:t>
            </a:r>
            <a:r>
              <a:rPr lang="en-US" dirty="0" err="1"/>
              <a:t>artiklen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 fin di </a:t>
            </a:r>
            <a:r>
              <a:rPr lang="en-US" dirty="0" err="1"/>
              <a:t>tsaytung</a:t>
            </a:r>
            <a:r>
              <a:rPr lang="en-US" dirty="0"/>
              <a:t> </a:t>
            </a:r>
            <a:r>
              <a:rPr lang="en-US" dirty="0" err="1"/>
              <a:t>vus</a:t>
            </a:r>
            <a:r>
              <a:rPr lang="en-US" dirty="0"/>
              <a:t> </a:t>
            </a:r>
            <a:r>
              <a:rPr lang="en-US" dirty="0" err="1"/>
              <a:t>hayst</a:t>
            </a:r>
            <a:r>
              <a:rPr lang="en-US" dirty="0"/>
              <a:t> Tribune, </a:t>
            </a:r>
            <a:r>
              <a:rPr lang="en-US" dirty="0" err="1"/>
              <a:t>vus</a:t>
            </a:r>
            <a:r>
              <a:rPr lang="en-US" dirty="0"/>
              <a:t> vert </a:t>
            </a:r>
            <a:r>
              <a:rPr lang="en-US" dirty="0" err="1"/>
              <a:t>gedrikt</a:t>
            </a:r>
            <a:r>
              <a:rPr lang="en-US" dirty="0"/>
              <a:t> in </a:t>
            </a:r>
            <a:r>
              <a:rPr lang="en-US" dirty="0" err="1"/>
              <a:t>londen</a:t>
            </a:r>
            <a:r>
              <a:rPr lang="en-US" dirty="0"/>
              <a:t>. A </a:t>
            </a:r>
            <a:r>
              <a:rPr lang="en-US" dirty="0" err="1"/>
              <a:t>shtikl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fin </a:t>
            </a:r>
            <a:r>
              <a:rPr lang="en-US" dirty="0" err="1"/>
              <a:t>geredte</a:t>
            </a:r>
            <a:r>
              <a:rPr lang="en-US" dirty="0"/>
              <a:t> </a:t>
            </a:r>
            <a:r>
              <a:rPr lang="en-US" dirty="0" err="1"/>
              <a:t>interviewen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yidish-reders</a:t>
            </a:r>
            <a:r>
              <a:rPr lang="en-US" dirty="0"/>
              <a:t> </a:t>
            </a:r>
            <a:r>
              <a:rPr lang="en-US" dirty="0" err="1"/>
              <a:t>vos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geboyrn</a:t>
            </a:r>
            <a:r>
              <a:rPr lang="en-US" dirty="0"/>
              <a:t> </a:t>
            </a:r>
            <a:r>
              <a:rPr lang="en-US" dirty="0" err="1"/>
              <a:t>gevorn</a:t>
            </a:r>
            <a:r>
              <a:rPr lang="en-US" dirty="0"/>
              <a:t> in </a:t>
            </a:r>
            <a:r>
              <a:rPr lang="en-US" dirty="0" err="1"/>
              <a:t>varshe</a:t>
            </a:r>
            <a:r>
              <a:rPr lang="en-US" dirty="0"/>
              <a:t>, far de </a:t>
            </a:r>
            <a:r>
              <a:rPr lang="en-US" dirty="0" err="1"/>
              <a:t>milhome</a:t>
            </a:r>
            <a:r>
              <a:rPr lang="en-US" dirty="0"/>
              <a:t>. A </a:t>
            </a:r>
            <a:r>
              <a:rPr lang="en-US" dirty="0" err="1"/>
              <a:t>pur</a:t>
            </a:r>
            <a:r>
              <a:rPr lang="en-US" dirty="0"/>
              <a:t> fin </a:t>
            </a:r>
            <a:r>
              <a:rPr lang="en-US" dirty="0" err="1"/>
              <a:t>reb</a:t>
            </a:r>
            <a:r>
              <a:rPr lang="en-US" dirty="0"/>
              <a:t> </a:t>
            </a:r>
            <a:r>
              <a:rPr lang="en-US" dirty="0" err="1"/>
              <a:t>nahman’s</a:t>
            </a:r>
            <a:r>
              <a:rPr lang="en-US" dirty="0"/>
              <a:t> </a:t>
            </a:r>
            <a:r>
              <a:rPr lang="en-US" dirty="0" err="1"/>
              <a:t>mayses</a:t>
            </a:r>
            <a:r>
              <a:rPr lang="en-US" dirty="0"/>
              <a:t>, in </a:t>
            </a:r>
            <a:r>
              <a:rPr lang="en-US" dirty="0" err="1"/>
              <a:t>mit</a:t>
            </a:r>
            <a:r>
              <a:rPr lang="en-US" dirty="0"/>
              <a:t> arum a </a:t>
            </a:r>
            <a:r>
              <a:rPr lang="en-US" dirty="0" err="1"/>
              <a:t>sho</a:t>
            </a:r>
            <a:r>
              <a:rPr lang="en-US" dirty="0"/>
              <a:t> fun </a:t>
            </a:r>
            <a:r>
              <a:rPr lang="en-US" dirty="0" err="1"/>
              <a:t>rekordirungen</a:t>
            </a:r>
            <a:r>
              <a:rPr lang="en-US" dirty="0"/>
              <a:t> fin </a:t>
            </a:r>
            <a:r>
              <a:rPr lang="en-US" dirty="0" err="1"/>
              <a:t>droshes</a:t>
            </a:r>
            <a:r>
              <a:rPr lang="en-US" dirty="0"/>
              <a:t> fin </a:t>
            </a:r>
            <a:r>
              <a:rPr lang="en-US" dirty="0" err="1"/>
              <a:t>hasidishe</a:t>
            </a:r>
            <a:r>
              <a:rPr lang="en-US" dirty="0"/>
              <a:t> </a:t>
            </a:r>
            <a:r>
              <a:rPr lang="en-US" dirty="0" err="1"/>
              <a:t>rebes</a:t>
            </a:r>
            <a:r>
              <a:rPr lang="en-US" dirty="0"/>
              <a:t> </a:t>
            </a:r>
            <a:r>
              <a:rPr lang="en-US" dirty="0" err="1"/>
              <a:t>vos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geboyrn</a:t>
            </a:r>
            <a:r>
              <a:rPr lang="en-US" dirty="0"/>
              <a:t> </a:t>
            </a:r>
            <a:r>
              <a:rPr lang="en-US" dirty="0" err="1"/>
              <a:t>gevorn</a:t>
            </a:r>
            <a:r>
              <a:rPr lang="en-US" dirty="0"/>
              <a:t> far de </a:t>
            </a:r>
            <a:r>
              <a:rPr lang="en-US" dirty="0" err="1"/>
              <a:t>milkhome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C54BC-2134-C54B-AF9F-1194021F02B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01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 plan fin de </a:t>
            </a:r>
            <a:r>
              <a:rPr lang="en-US" dirty="0" err="1"/>
              <a:t>referat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lily </a:t>
            </a:r>
            <a:r>
              <a:rPr lang="en-US" dirty="0" err="1"/>
              <a:t>kahn</a:t>
            </a:r>
            <a:r>
              <a:rPr lang="en-US" dirty="0"/>
              <a:t> vet </a:t>
            </a:r>
            <a:r>
              <a:rPr lang="en-US" dirty="0" err="1"/>
              <a:t>ints</a:t>
            </a:r>
            <a:r>
              <a:rPr lang="en-US" dirty="0"/>
              <a:t> </a:t>
            </a:r>
            <a:r>
              <a:rPr lang="en-US" dirty="0" err="1"/>
              <a:t>dertseyln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min. </a:t>
            </a:r>
            <a:r>
              <a:rPr lang="en-US" dirty="0" err="1"/>
              <a:t>Zi</a:t>
            </a:r>
            <a:r>
              <a:rPr lang="en-US" dirty="0"/>
              <a:t> vet </a:t>
            </a:r>
            <a:r>
              <a:rPr lang="en-US" dirty="0" err="1"/>
              <a:t>onheybn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indzere</a:t>
            </a:r>
            <a:r>
              <a:rPr lang="en-US" dirty="0"/>
              <a:t> </a:t>
            </a:r>
            <a:r>
              <a:rPr lang="en-US" dirty="0" err="1"/>
              <a:t>rezultatn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</a:t>
            </a:r>
            <a:r>
              <a:rPr lang="en-US" dirty="0" err="1"/>
              <a:t>historishe</a:t>
            </a:r>
            <a:r>
              <a:rPr lang="en-US" dirty="0"/>
              <a:t> </a:t>
            </a:r>
            <a:r>
              <a:rPr lang="en-US" dirty="0" err="1"/>
              <a:t>geredte</a:t>
            </a:r>
            <a:r>
              <a:rPr lang="en-US" dirty="0"/>
              <a:t> in </a:t>
            </a:r>
            <a:r>
              <a:rPr lang="en-US" dirty="0" err="1"/>
              <a:t>geshribene</a:t>
            </a:r>
            <a:r>
              <a:rPr lang="en-US" dirty="0"/>
              <a:t> </a:t>
            </a:r>
            <a:r>
              <a:rPr lang="en-US" dirty="0" err="1"/>
              <a:t>materialn</a:t>
            </a:r>
            <a:r>
              <a:rPr lang="en-GB" dirty="0"/>
              <a:t>. </a:t>
            </a:r>
            <a:r>
              <a:rPr lang="en-US" dirty="0" err="1"/>
              <a:t>Dernokh</a:t>
            </a:r>
            <a:r>
              <a:rPr lang="en-US" dirty="0"/>
              <a:t> </a:t>
            </a:r>
            <a:r>
              <a:rPr lang="en-US" dirty="0" err="1"/>
              <a:t>kimen</a:t>
            </a:r>
            <a:r>
              <a:rPr lang="en-US" dirty="0"/>
              <a:t> </a:t>
            </a:r>
            <a:r>
              <a:rPr lang="en-US" dirty="0" err="1"/>
              <a:t>oysgefregte</a:t>
            </a:r>
            <a:r>
              <a:rPr lang="en-US" dirty="0"/>
              <a:t> </a:t>
            </a:r>
            <a:r>
              <a:rPr lang="en-US" dirty="0" err="1"/>
              <a:t>geredte</a:t>
            </a:r>
            <a:r>
              <a:rPr lang="en-US" dirty="0"/>
              <a:t> in </a:t>
            </a:r>
            <a:r>
              <a:rPr lang="en-US" dirty="0" err="1"/>
              <a:t>geshribene</a:t>
            </a:r>
            <a:r>
              <a:rPr lang="en-US" dirty="0"/>
              <a:t> </a:t>
            </a:r>
            <a:r>
              <a:rPr lang="en-US" dirty="0" err="1"/>
              <a:t>datn</a:t>
            </a:r>
            <a:r>
              <a:rPr lang="en-US" dirty="0"/>
              <a:t> in </a:t>
            </a:r>
            <a:r>
              <a:rPr lang="en-US" dirty="0" err="1"/>
              <a:t>dernokh</a:t>
            </a:r>
            <a:r>
              <a:rPr lang="en-US" dirty="0"/>
              <a:t> vet </a:t>
            </a:r>
            <a:r>
              <a:rPr lang="en-US" dirty="0" err="1"/>
              <a:t>zi</a:t>
            </a:r>
            <a:r>
              <a:rPr lang="en-US" dirty="0"/>
              <a:t> </a:t>
            </a:r>
            <a:r>
              <a:rPr lang="en-US" dirty="0" err="1"/>
              <a:t>dertseyln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</a:t>
            </a:r>
            <a:r>
              <a:rPr lang="en-US" dirty="0" err="1"/>
              <a:t>gedrikte</a:t>
            </a:r>
            <a:r>
              <a:rPr lang="en-US" dirty="0"/>
              <a:t> </a:t>
            </a:r>
            <a:r>
              <a:rPr lang="en-US" dirty="0" err="1"/>
              <a:t>geshribene</a:t>
            </a:r>
            <a:r>
              <a:rPr lang="en-US" dirty="0"/>
              <a:t> </a:t>
            </a:r>
            <a:r>
              <a:rPr lang="en-US" dirty="0" err="1"/>
              <a:t>materialn</a:t>
            </a:r>
            <a:r>
              <a:rPr lang="en-US" dirty="0"/>
              <a:t>. </a:t>
            </a:r>
            <a:r>
              <a:rPr lang="en-US" dirty="0" err="1"/>
              <a:t>Dernokh</a:t>
            </a:r>
            <a:r>
              <a:rPr lang="en-US" dirty="0"/>
              <a:t> vet </a:t>
            </a:r>
            <a:r>
              <a:rPr lang="en-US" dirty="0" err="1"/>
              <a:t>zoe</a:t>
            </a:r>
            <a:r>
              <a:rPr lang="en-US" dirty="0"/>
              <a:t> </a:t>
            </a:r>
            <a:r>
              <a:rPr lang="en-US" dirty="0" err="1"/>
              <a:t>belk</a:t>
            </a:r>
            <a:r>
              <a:rPr lang="en-US" dirty="0"/>
              <a:t> </a:t>
            </a:r>
            <a:r>
              <a:rPr lang="en-US" dirty="0" err="1"/>
              <a:t>dertseyln</a:t>
            </a:r>
            <a:r>
              <a:rPr lang="en-US" dirty="0"/>
              <a:t> </a:t>
            </a:r>
            <a:r>
              <a:rPr lang="en-US" dirty="0" err="1"/>
              <a:t>ints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</a:t>
            </a:r>
            <a:r>
              <a:rPr lang="en-US" dirty="0" err="1"/>
              <a:t>indzere</a:t>
            </a:r>
            <a:r>
              <a:rPr lang="en-US" dirty="0"/>
              <a:t> </a:t>
            </a:r>
            <a:r>
              <a:rPr lang="en-US" dirty="0" err="1"/>
              <a:t>rezultatn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</a:t>
            </a:r>
            <a:r>
              <a:rPr lang="en-US" dirty="0" err="1"/>
              <a:t>baygfaln</a:t>
            </a:r>
            <a:r>
              <a:rPr lang="en-US" dirty="0"/>
              <a:t>. Vi </a:t>
            </a:r>
            <a:r>
              <a:rPr lang="en-US" dirty="0" err="1"/>
              <a:t>azoy</a:t>
            </a:r>
            <a:r>
              <a:rPr lang="en-US" dirty="0"/>
              <a:t> </a:t>
            </a:r>
            <a:r>
              <a:rPr lang="en-US" dirty="0" err="1"/>
              <a:t>frier</a:t>
            </a:r>
            <a:r>
              <a:rPr lang="en-US" dirty="0"/>
              <a:t>, </a:t>
            </a:r>
            <a:r>
              <a:rPr lang="en-US" dirty="0" err="1"/>
              <a:t>ersht</a:t>
            </a:r>
            <a:r>
              <a:rPr lang="en-US" dirty="0"/>
              <a:t> me vet </a:t>
            </a:r>
            <a:r>
              <a:rPr lang="en-US" dirty="0" err="1"/>
              <a:t>hern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</a:t>
            </a:r>
            <a:r>
              <a:rPr lang="en-US" dirty="0" err="1"/>
              <a:t>hisorishe</a:t>
            </a:r>
            <a:r>
              <a:rPr lang="en-US" dirty="0"/>
              <a:t> </a:t>
            </a:r>
            <a:r>
              <a:rPr lang="en-US" dirty="0" err="1"/>
              <a:t>materialn</a:t>
            </a:r>
            <a:r>
              <a:rPr lang="en-US" dirty="0"/>
              <a:t>, </a:t>
            </a:r>
            <a:r>
              <a:rPr lang="en-US" dirty="0" err="1"/>
              <a:t>dernokh</a:t>
            </a:r>
            <a:r>
              <a:rPr lang="en-US" dirty="0"/>
              <a:t> </a:t>
            </a:r>
            <a:r>
              <a:rPr lang="en-US" dirty="0" err="1"/>
              <a:t>oysgefregte</a:t>
            </a:r>
            <a:r>
              <a:rPr lang="en-US" dirty="0"/>
              <a:t> </a:t>
            </a:r>
            <a:r>
              <a:rPr lang="en-US" dirty="0" err="1"/>
              <a:t>geredte</a:t>
            </a:r>
            <a:r>
              <a:rPr lang="en-US" dirty="0"/>
              <a:t> in </a:t>
            </a:r>
            <a:r>
              <a:rPr lang="en-US" dirty="0" err="1"/>
              <a:t>geshribene</a:t>
            </a:r>
            <a:r>
              <a:rPr lang="en-US" dirty="0"/>
              <a:t> </a:t>
            </a:r>
            <a:r>
              <a:rPr lang="en-US" dirty="0" err="1"/>
              <a:t>zakhn</a:t>
            </a:r>
            <a:r>
              <a:rPr lang="en-US" dirty="0"/>
              <a:t>, in </a:t>
            </a:r>
            <a:r>
              <a:rPr lang="en-US" dirty="0" err="1"/>
              <a:t>tsum</a:t>
            </a:r>
            <a:r>
              <a:rPr lang="en-US" dirty="0"/>
              <a:t> </a:t>
            </a:r>
            <a:r>
              <a:rPr lang="en-US" dirty="0" err="1"/>
              <a:t>sof</a:t>
            </a:r>
            <a:r>
              <a:rPr lang="en-US" dirty="0"/>
              <a:t> </a:t>
            </a:r>
            <a:r>
              <a:rPr lang="en-US" dirty="0" err="1"/>
              <a:t>vegn</a:t>
            </a:r>
            <a:r>
              <a:rPr lang="en-US" dirty="0"/>
              <a:t> </a:t>
            </a:r>
            <a:r>
              <a:rPr lang="en-US" dirty="0" err="1"/>
              <a:t>gedrikte</a:t>
            </a:r>
            <a:r>
              <a:rPr lang="en-US" dirty="0"/>
              <a:t> </a:t>
            </a:r>
            <a:r>
              <a:rPr lang="en-US" dirty="0" err="1"/>
              <a:t>geshribene</a:t>
            </a:r>
            <a:r>
              <a:rPr lang="en-US" dirty="0"/>
              <a:t> </a:t>
            </a:r>
            <a:r>
              <a:rPr lang="en-US" dirty="0" err="1"/>
              <a:t>materialn</a:t>
            </a:r>
            <a:r>
              <a:rPr lang="en-US" dirty="0"/>
              <a:t>. </a:t>
            </a:r>
            <a:r>
              <a:rPr lang="en-US" dirty="0" err="1"/>
              <a:t>Tsim</a:t>
            </a:r>
            <a:r>
              <a:rPr lang="en-US" dirty="0"/>
              <a:t> same </a:t>
            </a:r>
            <a:r>
              <a:rPr lang="en-US" dirty="0" err="1"/>
              <a:t>sof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ikh</a:t>
            </a:r>
            <a:r>
              <a:rPr lang="en-US" dirty="0"/>
              <a:t> </a:t>
            </a:r>
            <a:r>
              <a:rPr lang="en-US" dirty="0" err="1"/>
              <a:t>makhn</a:t>
            </a:r>
            <a:r>
              <a:rPr lang="en-US" dirty="0"/>
              <a:t> a </a:t>
            </a:r>
            <a:r>
              <a:rPr lang="en-US" dirty="0" err="1"/>
              <a:t>sakhakl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C54BC-2134-C54B-AF9F-1194021F02B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52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C54BC-2134-C54B-AF9F-1194021F02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84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Ints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gezen</a:t>
            </a:r>
            <a:r>
              <a:rPr lang="en-US" dirty="0"/>
              <a:t> </a:t>
            </a:r>
            <a:r>
              <a:rPr lang="en-US" dirty="0" err="1"/>
              <a:t>datn</a:t>
            </a:r>
            <a:r>
              <a:rPr lang="en-US" dirty="0"/>
              <a:t> fin </a:t>
            </a:r>
            <a:r>
              <a:rPr lang="en-US" dirty="0" err="1"/>
              <a:t>gedrikte</a:t>
            </a:r>
            <a:r>
              <a:rPr lang="en-US" dirty="0"/>
              <a:t> in </a:t>
            </a:r>
            <a:r>
              <a:rPr lang="en-US" dirty="0" err="1"/>
              <a:t>oysgefrekte</a:t>
            </a:r>
            <a:r>
              <a:rPr lang="en-US" dirty="0"/>
              <a:t> </a:t>
            </a:r>
            <a:r>
              <a:rPr lang="en-US" dirty="0" err="1"/>
              <a:t>geredte</a:t>
            </a:r>
            <a:r>
              <a:rPr lang="en-US" dirty="0"/>
              <a:t> in </a:t>
            </a:r>
            <a:r>
              <a:rPr lang="en-US" dirty="0" err="1"/>
              <a:t>geshribene</a:t>
            </a:r>
            <a:r>
              <a:rPr lang="en-US" dirty="0"/>
              <a:t> </a:t>
            </a:r>
            <a:r>
              <a:rPr lang="en-US" dirty="0" err="1" smtClean="0"/>
              <a:t>mekoyres</a:t>
            </a:r>
            <a:r>
              <a:rPr lang="en-US" dirty="0" smtClean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 smtClean="0"/>
              <a:t>hayntike</a:t>
            </a:r>
            <a:r>
              <a:rPr lang="en-US" dirty="0" smtClean="0"/>
              <a:t> </a:t>
            </a:r>
            <a:r>
              <a:rPr lang="en-US" dirty="0" err="1"/>
              <a:t>geredte</a:t>
            </a:r>
            <a:r>
              <a:rPr lang="en-US" dirty="0"/>
              <a:t> </a:t>
            </a:r>
            <a:r>
              <a:rPr lang="en-US" dirty="0" err="1"/>
              <a:t>yidish</a:t>
            </a:r>
            <a:r>
              <a:rPr lang="en-US" dirty="0"/>
              <a:t> hot </a:t>
            </a:r>
            <a:r>
              <a:rPr lang="en-US" dirty="0" err="1" smtClean="0"/>
              <a:t>ibergelebt</a:t>
            </a:r>
            <a:r>
              <a:rPr lang="en-US" dirty="0" smtClean="0"/>
              <a:t>/</a:t>
            </a:r>
            <a:r>
              <a:rPr lang="en-US" dirty="0" err="1" smtClean="0"/>
              <a:t>iz</a:t>
            </a:r>
            <a:r>
              <a:rPr lang="en-US" baseline="0" dirty="0" smtClean="0"/>
              <a:t> </a:t>
            </a:r>
            <a:r>
              <a:rPr lang="en-US" dirty="0" err="1" smtClean="0"/>
              <a:t>durkhgegangen</a:t>
            </a:r>
            <a:r>
              <a:rPr lang="en-US" dirty="0" smtClean="0"/>
              <a:t> </a:t>
            </a:r>
            <a:r>
              <a:rPr lang="en-US" dirty="0"/>
              <a:t>a </a:t>
            </a:r>
            <a:r>
              <a:rPr lang="en-US" dirty="0" err="1"/>
              <a:t>farenderung</a:t>
            </a:r>
            <a:r>
              <a:rPr lang="en-US" dirty="0"/>
              <a:t> </a:t>
            </a:r>
            <a:r>
              <a:rPr lang="en-US" dirty="0" err="1"/>
              <a:t>vus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gikh</a:t>
            </a:r>
            <a:r>
              <a:rPr lang="en-US" dirty="0"/>
              <a:t>, </a:t>
            </a:r>
            <a:r>
              <a:rPr lang="en-US" dirty="0" err="1"/>
              <a:t>arimnemik</a:t>
            </a:r>
            <a:r>
              <a:rPr lang="en-US" dirty="0"/>
              <a:t> in </a:t>
            </a:r>
            <a:r>
              <a:rPr lang="en-US" dirty="0" err="1"/>
              <a:t>mistome</a:t>
            </a:r>
            <a:r>
              <a:rPr lang="en-US" dirty="0"/>
              <a:t> </a:t>
            </a:r>
            <a:r>
              <a:rPr lang="en-US" dirty="0" err="1" smtClean="0"/>
              <a:t>algemayn</a:t>
            </a:r>
            <a:r>
              <a:rPr lang="en-US" dirty="0" smtClean="0"/>
              <a:t>. </a:t>
            </a:r>
            <a:r>
              <a:rPr lang="en-US" dirty="0" err="1"/>
              <a:t>Vus</a:t>
            </a:r>
            <a:r>
              <a:rPr lang="en-US" dirty="0"/>
              <a:t> mayn’t </a:t>
            </a:r>
            <a:r>
              <a:rPr lang="en-US" dirty="0" smtClean="0"/>
              <a:t>men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. Tsum </a:t>
            </a:r>
            <a:r>
              <a:rPr lang="en-US" dirty="0" err="1"/>
              <a:t>ershtns</a:t>
            </a:r>
            <a:r>
              <a:rPr lang="en-US" dirty="0"/>
              <a:t>, </a:t>
            </a:r>
            <a:r>
              <a:rPr lang="en-US" dirty="0" err="1" smtClean="0"/>
              <a:t>iz</a:t>
            </a:r>
            <a:r>
              <a:rPr lang="en-US" dirty="0" smtClean="0"/>
              <a:t> de </a:t>
            </a:r>
            <a:r>
              <a:rPr lang="en-US" dirty="0" err="1"/>
              <a:t>farenderung</a:t>
            </a:r>
            <a:r>
              <a:rPr lang="en-US" dirty="0"/>
              <a:t> </a:t>
            </a:r>
            <a:r>
              <a:rPr lang="en-US" dirty="0" err="1" smtClean="0"/>
              <a:t>geven</a:t>
            </a:r>
            <a:r>
              <a:rPr lang="en-US" dirty="0" smtClean="0"/>
              <a:t> </a:t>
            </a:r>
            <a:r>
              <a:rPr lang="en-US" dirty="0" err="1"/>
              <a:t>gants</a:t>
            </a:r>
            <a:r>
              <a:rPr lang="en-US" dirty="0"/>
              <a:t> </a:t>
            </a:r>
            <a:r>
              <a:rPr lang="en-US" dirty="0" err="1"/>
              <a:t>gikh</a:t>
            </a:r>
            <a:r>
              <a:rPr lang="en-US" dirty="0"/>
              <a:t>. </a:t>
            </a:r>
            <a:r>
              <a:rPr lang="en-US" dirty="0" err="1"/>
              <a:t>Ints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farshidene</a:t>
            </a:r>
            <a:r>
              <a:rPr lang="en-US" dirty="0"/>
              <a:t> </a:t>
            </a:r>
            <a:r>
              <a:rPr lang="en-US" dirty="0" err="1"/>
              <a:t>datn</a:t>
            </a:r>
            <a:r>
              <a:rPr lang="en-US" dirty="0"/>
              <a:t> fin zin in </a:t>
            </a:r>
            <a:r>
              <a:rPr lang="en-US" dirty="0" err="1"/>
              <a:t>taten</a:t>
            </a:r>
            <a:r>
              <a:rPr lang="en-US" dirty="0"/>
              <a:t> in </a:t>
            </a:r>
            <a:r>
              <a:rPr lang="en-US" dirty="0" err="1"/>
              <a:t>tokhter</a:t>
            </a:r>
            <a:r>
              <a:rPr lang="en-US" dirty="0"/>
              <a:t> in </a:t>
            </a:r>
            <a:r>
              <a:rPr lang="en-US" dirty="0" err="1"/>
              <a:t>taten</a:t>
            </a:r>
            <a:r>
              <a:rPr lang="en-US" dirty="0"/>
              <a:t> </a:t>
            </a:r>
            <a:r>
              <a:rPr lang="en-US" dirty="0" err="1"/>
              <a:t>vus</a:t>
            </a:r>
            <a:r>
              <a:rPr lang="en-US" dirty="0"/>
              <a:t> di zin in </a:t>
            </a:r>
            <a:r>
              <a:rPr lang="en-US" dirty="0" err="1"/>
              <a:t>tokhter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smtClean="0"/>
              <a:t>in di </a:t>
            </a:r>
            <a:r>
              <a:rPr lang="en-US" dirty="0" err="1" smtClean="0"/>
              <a:t>fiftsiker</a:t>
            </a:r>
            <a:r>
              <a:rPr lang="en-US" dirty="0" smtClean="0"/>
              <a:t> </a:t>
            </a:r>
            <a:r>
              <a:rPr lang="en-US" dirty="0"/>
              <a:t>in di </a:t>
            </a:r>
            <a:r>
              <a:rPr lang="en-US" dirty="0" err="1"/>
              <a:t>eltern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/>
              <a:t>geboyrn</a:t>
            </a:r>
            <a:r>
              <a:rPr lang="en-US" dirty="0"/>
              <a:t> </a:t>
            </a:r>
            <a:r>
              <a:rPr lang="en-US" dirty="0" err="1"/>
              <a:t>gevorn</a:t>
            </a:r>
            <a:r>
              <a:rPr lang="en-US" dirty="0"/>
              <a:t> far de </a:t>
            </a:r>
            <a:r>
              <a:rPr lang="en-US" dirty="0" err="1"/>
              <a:t>milkhome</a:t>
            </a:r>
            <a:r>
              <a:rPr lang="en-US" dirty="0"/>
              <a:t> in di kinder </a:t>
            </a:r>
            <a:r>
              <a:rPr lang="en-US" dirty="0" err="1" smtClean="0"/>
              <a:t>nitsn</a:t>
            </a:r>
            <a:r>
              <a:rPr lang="en-US" dirty="0" smtClean="0"/>
              <a:t> </a:t>
            </a:r>
            <a:r>
              <a:rPr lang="en-US" dirty="0" err="1"/>
              <a:t>nisht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baygfaln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min, </a:t>
            </a:r>
            <a:r>
              <a:rPr lang="en-US" dirty="0" err="1"/>
              <a:t>ober</a:t>
            </a:r>
            <a:r>
              <a:rPr lang="en-US" dirty="0"/>
              <a:t> di </a:t>
            </a:r>
            <a:r>
              <a:rPr lang="en-US" dirty="0" err="1"/>
              <a:t>eltern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. De </a:t>
            </a:r>
            <a:r>
              <a:rPr lang="en-US" dirty="0" err="1"/>
              <a:t>farendering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 smtClean="0"/>
              <a:t>geven</a:t>
            </a:r>
            <a:r>
              <a:rPr lang="en-US" dirty="0" smtClean="0"/>
              <a:t> </a:t>
            </a:r>
            <a:r>
              <a:rPr lang="en-US" dirty="0" err="1"/>
              <a:t>oykh</a:t>
            </a:r>
            <a:r>
              <a:rPr lang="en-US" dirty="0"/>
              <a:t> a </a:t>
            </a:r>
            <a:r>
              <a:rPr lang="en-US" dirty="0" err="1" smtClean="0"/>
              <a:t>groyse</a:t>
            </a:r>
            <a:r>
              <a:rPr lang="en-US" dirty="0" smtClean="0"/>
              <a:t>, </a:t>
            </a:r>
            <a:r>
              <a:rPr lang="en-US" dirty="0" err="1"/>
              <a:t>nisht</a:t>
            </a:r>
            <a:r>
              <a:rPr lang="en-US" dirty="0"/>
              <a:t> nor </a:t>
            </a:r>
            <a:r>
              <a:rPr lang="en-US" dirty="0" err="1" smtClean="0"/>
              <a:t>vus</a:t>
            </a:r>
            <a:r>
              <a:rPr lang="en-US" dirty="0" smtClean="0"/>
              <a:t> </a:t>
            </a:r>
            <a:r>
              <a:rPr lang="en-US" dirty="0" err="1" smtClean="0"/>
              <a:t>shayekh</a:t>
            </a:r>
            <a:r>
              <a:rPr lang="en-US" dirty="0" smtClean="0"/>
              <a:t> </a:t>
            </a:r>
            <a:r>
              <a:rPr lang="en-US" dirty="0" err="1" smtClean="0"/>
              <a:t>morfologishe</a:t>
            </a:r>
            <a:r>
              <a:rPr lang="en-US" dirty="0" smtClean="0"/>
              <a:t> </a:t>
            </a:r>
            <a:r>
              <a:rPr lang="en-US" dirty="0" err="1"/>
              <a:t>sinkretizm</a:t>
            </a:r>
            <a:r>
              <a:rPr lang="en-US" dirty="0"/>
              <a:t> fin de </a:t>
            </a:r>
            <a:r>
              <a:rPr lang="en-US" dirty="0" err="1"/>
              <a:t>baygfaln</a:t>
            </a:r>
            <a:r>
              <a:rPr lang="en-US" dirty="0"/>
              <a:t> in min </a:t>
            </a:r>
            <a:r>
              <a:rPr lang="en-US" dirty="0" err="1"/>
              <a:t>tsaykhn</a:t>
            </a:r>
            <a:r>
              <a:rPr lang="en-US" dirty="0"/>
              <a:t>. Nor, de </a:t>
            </a:r>
            <a:r>
              <a:rPr lang="en-US" dirty="0" err="1"/>
              <a:t>morfologishe</a:t>
            </a:r>
            <a:r>
              <a:rPr lang="en-US" dirty="0"/>
              <a:t> </a:t>
            </a:r>
            <a:r>
              <a:rPr lang="en-US" dirty="0" err="1" smtClean="0"/>
              <a:t>farenderingen</a:t>
            </a:r>
            <a:r>
              <a:rPr lang="en-US" dirty="0" smtClean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shoyn</a:t>
            </a:r>
            <a:r>
              <a:rPr lang="en-US" dirty="0"/>
              <a:t> </a:t>
            </a:r>
            <a:r>
              <a:rPr lang="en-US" dirty="0" err="1"/>
              <a:t>gemakht</a:t>
            </a:r>
            <a:r>
              <a:rPr lang="en-US" dirty="0"/>
              <a:t> an </a:t>
            </a:r>
            <a:r>
              <a:rPr lang="en-US" dirty="0" err="1"/>
              <a:t>ayndrik</a:t>
            </a:r>
            <a:r>
              <a:rPr lang="en-US" dirty="0"/>
              <a:t> </a:t>
            </a:r>
            <a:r>
              <a:rPr lang="en-US" dirty="0" err="1"/>
              <a:t>oyf</a:t>
            </a:r>
            <a:r>
              <a:rPr lang="en-US" dirty="0"/>
              <a:t> di </a:t>
            </a:r>
            <a:r>
              <a:rPr lang="en-US" dirty="0" err="1"/>
              <a:t>verter</a:t>
            </a:r>
            <a:r>
              <a:rPr lang="en-US" dirty="0"/>
              <a:t> </a:t>
            </a:r>
            <a:r>
              <a:rPr lang="en-US" dirty="0" err="1"/>
              <a:t>seyder</a:t>
            </a:r>
            <a:r>
              <a:rPr lang="en-US" dirty="0"/>
              <a:t> fin </a:t>
            </a:r>
            <a:r>
              <a:rPr lang="en-US" dirty="0" err="1" smtClean="0"/>
              <a:t>hayntike</a:t>
            </a:r>
            <a:r>
              <a:rPr lang="en-US" dirty="0" smtClean="0"/>
              <a:t> </a:t>
            </a:r>
            <a:r>
              <a:rPr lang="en-US" dirty="0" err="1"/>
              <a:t>yidish</a:t>
            </a:r>
            <a:r>
              <a:rPr lang="en-US" dirty="0"/>
              <a:t>. Me ken </a:t>
            </a:r>
            <a:r>
              <a:rPr lang="en-US" dirty="0" err="1"/>
              <a:t>nisht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onheybn</a:t>
            </a:r>
            <a:r>
              <a:rPr lang="en-US" dirty="0"/>
              <a:t> a </a:t>
            </a:r>
            <a:r>
              <a:rPr lang="en-US" dirty="0" err="1"/>
              <a:t>zats</a:t>
            </a:r>
            <a:r>
              <a:rPr lang="en-US" dirty="0"/>
              <a:t> </a:t>
            </a:r>
            <a:r>
              <a:rPr lang="en-US" dirty="0" err="1"/>
              <a:t>mitn</a:t>
            </a:r>
            <a:r>
              <a:rPr lang="en-US" dirty="0"/>
              <a:t> object on a </a:t>
            </a:r>
            <a:r>
              <a:rPr lang="en-US" dirty="0" err="1" smtClean="0"/>
              <a:t>befeyreshdike</a:t>
            </a:r>
            <a:r>
              <a:rPr lang="en-US" dirty="0" smtClean="0"/>
              <a:t> </a:t>
            </a:r>
            <a:r>
              <a:rPr lang="en-US" dirty="0"/>
              <a:t>contrast. Me ken </a:t>
            </a:r>
            <a:r>
              <a:rPr lang="en-US" dirty="0" err="1"/>
              <a:t>nisht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shteln</a:t>
            </a:r>
            <a:r>
              <a:rPr lang="en-US" dirty="0"/>
              <a:t> an adverb </a:t>
            </a:r>
            <a:r>
              <a:rPr lang="en-US" dirty="0" err="1"/>
              <a:t>tsvishn</a:t>
            </a:r>
            <a:r>
              <a:rPr lang="en-US" dirty="0"/>
              <a:t> de verb in </a:t>
            </a:r>
            <a:r>
              <a:rPr lang="en-US" dirty="0" err="1"/>
              <a:t>zayn</a:t>
            </a:r>
            <a:r>
              <a:rPr lang="en-US" dirty="0"/>
              <a:t> object. </a:t>
            </a:r>
            <a:r>
              <a:rPr lang="en-US" dirty="0" err="1"/>
              <a:t>Derfar</a:t>
            </a:r>
            <a:r>
              <a:rPr lang="en-US" dirty="0"/>
              <a:t> ken men </a:t>
            </a:r>
            <a:r>
              <a:rPr lang="en-US" dirty="0" err="1"/>
              <a:t>zugn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tsulib</a:t>
            </a:r>
            <a:r>
              <a:rPr lang="en-US" dirty="0"/>
              <a:t> a </a:t>
            </a:r>
            <a:r>
              <a:rPr lang="en-US" dirty="0" err="1"/>
              <a:t>morfologishe</a:t>
            </a:r>
            <a:r>
              <a:rPr lang="en-US" dirty="0"/>
              <a:t> </a:t>
            </a:r>
            <a:r>
              <a:rPr lang="en-US" dirty="0" err="1"/>
              <a:t>frayhayt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de </a:t>
            </a:r>
            <a:r>
              <a:rPr lang="en-US" dirty="0" err="1"/>
              <a:t>verter</a:t>
            </a:r>
            <a:r>
              <a:rPr lang="en-US" dirty="0"/>
              <a:t> </a:t>
            </a:r>
            <a:r>
              <a:rPr lang="en-US" dirty="0" err="1"/>
              <a:t>seyder</a:t>
            </a:r>
            <a:r>
              <a:rPr lang="en-US" dirty="0"/>
              <a:t> </a:t>
            </a:r>
            <a:r>
              <a:rPr lang="en-US" dirty="0" err="1"/>
              <a:t>gevorn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</a:t>
            </a:r>
            <a:r>
              <a:rPr lang="en-US" dirty="0" err="1"/>
              <a:t>bagrentist</a:t>
            </a:r>
            <a:r>
              <a:rPr lang="en-US" dirty="0"/>
              <a:t>/</a:t>
            </a:r>
            <a:r>
              <a:rPr lang="en-US" dirty="0" err="1"/>
              <a:t>shtrenger</a:t>
            </a:r>
            <a:r>
              <a:rPr lang="en-US" dirty="0"/>
              <a:t>. </a:t>
            </a:r>
            <a:r>
              <a:rPr lang="en-US" dirty="0" err="1"/>
              <a:t>Forshung</a:t>
            </a:r>
            <a:r>
              <a:rPr lang="en-US" dirty="0"/>
              <a:t> fin </a:t>
            </a:r>
            <a:r>
              <a:rPr lang="en-US" dirty="0" err="1"/>
              <a:t>kolegn</a:t>
            </a:r>
            <a:r>
              <a:rPr lang="en-US" dirty="0"/>
              <a:t> fin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erter</a:t>
            </a:r>
            <a:r>
              <a:rPr lang="en-US" dirty="0"/>
              <a:t> </a:t>
            </a:r>
            <a:r>
              <a:rPr lang="en-US" dirty="0" err="1"/>
              <a:t>vayzt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farlir</a:t>
            </a:r>
            <a:r>
              <a:rPr lang="en-US" baseline="0" dirty="0" smtClean="0"/>
              <a:t> fin </a:t>
            </a:r>
            <a:r>
              <a:rPr lang="en-US" dirty="0" err="1" smtClean="0"/>
              <a:t>baygfal</a:t>
            </a:r>
            <a:r>
              <a:rPr lang="en-US" dirty="0" smtClean="0"/>
              <a:t> </a:t>
            </a:r>
            <a:r>
              <a:rPr lang="en-US" dirty="0"/>
              <a:t>in min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oykh</a:t>
            </a:r>
            <a:r>
              <a:rPr lang="en-US" dirty="0"/>
              <a:t> </a:t>
            </a:r>
            <a:r>
              <a:rPr lang="en-US" dirty="0" err="1"/>
              <a:t>geshen</a:t>
            </a:r>
            <a:r>
              <a:rPr lang="en-US" dirty="0"/>
              <a:t> in ale </a:t>
            </a:r>
            <a:r>
              <a:rPr lang="en-US" dirty="0" err="1" smtClean="0"/>
              <a:t>khsidishe</a:t>
            </a:r>
            <a:r>
              <a:rPr lang="en-US" dirty="0" smtClean="0"/>
              <a:t> </a:t>
            </a:r>
            <a:r>
              <a:rPr lang="en-US" dirty="0" err="1" smtClean="0"/>
              <a:t>kehiles</a:t>
            </a:r>
            <a:r>
              <a:rPr lang="en-US" dirty="0" smtClean="0"/>
              <a:t>.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nisht</a:t>
            </a:r>
            <a:r>
              <a:rPr lang="en-US" dirty="0"/>
              <a:t> </a:t>
            </a:r>
            <a:r>
              <a:rPr lang="en-US" dirty="0" err="1"/>
              <a:t>kayn</a:t>
            </a:r>
            <a:r>
              <a:rPr lang="en-US" dirty="0"/>
              <a:t> </a:t>
            </a:r>
            <a:r>
              <a:rPr lang="en-US" dirty="0" err="1"/>
              <a:t>groyse</a:t>
            </a:r>
            <a:r>
              <a:rPr lang="en-US" dirty="0"/>
              <a:t> </a:t>
            </a:r>
            <a:r>
              <a:rPr lang="en-US" dirty="0" err="1"/>
              <a:t>khidish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di </a:t>
            </a:r>
            <a:r>
              <a:rPr lang="en-US" dirty="0" err="1"/>
              <a:t>klolim</a:t>
            </a:r>
            <a:r>
              <a:rPr lang="en-US" dirty="0"/>
              <a:t> </a:t>
            </a:r>
            <a:r>
              <a:rPr lang="en-US" dirty="0" err="1"/>
              <a:t>zenen</a:t>
            </a:r>
            <a:r>
              <a:rPr lang="en-US" dirty="0"/>
              <a:t> </a:t>
            </a:r>
            <a:r>
              <a:rPr lang="en-US" dirty="0" err="1" smtClean="0"/>
              <a:t>zayer</a:t>
            </a:r>
            <a:r>
              <a:rPr lang="en-US" dirty="0" smtClean="0"/>
              <a:t> </a:t>
            </a:r>
            <a:r>
              <a:rPr lang="en-US" dirty="0" err="1" smtClean="0"/>
              <a:t>farbindn</a:t>
            </a:r>
            <a:r>
              <a:rPr lang="en-US" dirty="0"/>
              <a:t>. </a:t>
            </a:r>
            <a:r>
              <a:rPr lang="en-US" dirty="0" err="1"/>
              <a:t>Lemoshl</a:t>
            </a:r>
            <a:r>
              <a:rPr lang="en-US" dirty="0"/>
              <a:t>, </a:t>
            </a:r>
            <a:r>
              <a:rPr lang="en-US" dirty="0" err="1"/>
              <a:t>mit</a:t>
            </a:r>
            <a:r>
              <a:rPr lang="en-US" dirty="0"/>
              <a:t> arum a </a:t>
            </a:r>
            <a:r>
              <a:rPr lang="en-US" dirty="0" err="1"/>
              <a:t>fertl</a:t>
            </a:r>
            <a:r>
              <a:rPr lang="en-US" dirty="0"/>
              <a:t> fin </a:t>
            </a:r>
            <a:r>
              <a:rPr lang="en-US" dirty="0" err="1"/>
              <a:t>mentshn</a:t>
            </a:r>
            <a:r>
              <a:rPr lang="en-US" dirty="0"/>
              <a:t> fin SH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 smtClean="0"/>
              <a:t>mener</a:t>
            </a:r>
            <a:r>
              <a:rPr lang="en-US" dirty="0" smtClean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vayber</a:t>
            </a:r>
            <a:r>
              <a:rPr lang="en-US" dirty="0"/>
              <a:t> fin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hasidishe</a:t>
            </a:r>
            <a:r>
              <a:rPr lang="en-US" dirty="0"/>
              <a:t> </a:t>
            </a:r>
            <a:r>
              <a:rPr lang="en-US" dirty="0" err="1" smtClean="0"/>
              <a:t>kehiles</a:t>
            </a:r>
            <a:r>
              <a:rPr lang="en-US" dirty="0" smtClean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zey</a:t>
            </a:r>
            <a:r>
              <a:rPr lang="en-US" dirty="0"/>
              <a:t> </a:t>
            </a:r>
            <a:r>
              <a:rPr lang="en-US" dirty="0" err="1" smtClean="0"/>
              <a:t>klaybn</a:t>
            </a:r>
            <a:r>
              <a:rPr lang="en-US" dirty="0" smtClean="0"/>
              <a:t> </a:t>
            </a:r>
            <a:r>
              <a:rPr lang="en-US" dirty="0" err="1" smtClean="0"/>
              <a:t>zikh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iber</a:t>
            </a:r>
            <a:r>
              <a:rPr lang="en-US" baseline="0" dirty="0" smtClean="0"/>
              <a:t> </a:t>
            </a:r>
            <a:r>
              <a:rPr lang="en-US" dirty="0" err="1" smtClean="0"/>
              <a:t>tsi</a:t>
            </a:r>
            <a:r>
              <a:rPr lang="en-US" dirty="0" smtClean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erter</a:t>
            </a:r>
            <a:r>
              <a:rPr lang="en-US" dirty="0"/>
              <a:t> </a:t>
            </a:r>
            <a:r>
              <a:rPr lang="en-US" dirty="0" err="1"/>
              <a:t>ven</a:t>
            </a:r>
            <a:r>
              <a:rPr lang="en-US" dirty="0"/>
              <a:t> </a:t>
            </a:r>
            <a:r>
              <a:rPr lang="en-US" dirty="0" err="1"/>
              <a:t>zey</a:t>
            </a:r>
            <a:r>
              <a:rPr lang="en-US" dirty="0"/>
              <a:t> </a:t>
            </a:r>
            <a:r>
              <a:rPr lang="en-US" dirty="0" err="1"/>
              <a:t>hobn</a:t>
            </a:r>
            <a:r>
              <a:rPr lang="en-US" dirty="0"/>
              <a:t> </a:t>
            </a:r>
            <a:r>
              <a:rPr lang="en-US" dirty="0" err="1"/>
              <a:t>khasene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C54BC-2134-C54B-AF9F-1194021F02B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9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microsoft.com/office/2007/relationships/hdphoto" Target="../media/hdphoto2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microsoft.com/office/2007/relationships/hdphoto" Target="../media/hdphoto2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microsoft.com/office/2007/relationships/hdphoto" Target="../media/hdphoto2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2.wdp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32621"/>
            <a:ext cx="7886700" cy="176401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50077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367022"/>
            <a:ext cx="7886700" cy="180994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5"/>
            <a:ext cx="9144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0077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84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84A40BD-8A11-694D-B806-8E1DB3CCE1F6}" type="datetime1">
              <a:rPr lang="en-GB" smtClean="0"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7BE2C25-40DB-6E42-A0E8-E3214ECF7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2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32621"/>
            <a:ext cx="7886700" cy="197957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214648"/>
            <a:ext cx="7886700" cy="1962317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5"/>
            <a:ext cx="9144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84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2374774"/>
            <a:ext cx="7860153" cy="182147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4B384C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9144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30238" y="4527553"/>
            <a:ext cx="7859712" cy="158326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73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26291"/>
            <a:ext cx="4629150" cy="4993416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326291"/>
            <a:ext cx="2949178" cy="499341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4B384C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9144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771749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0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6" y="1846176"/>
            <a:ext cx="7886699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7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0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6" y="1846176"/>
            <a:ext cx="7886699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8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0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6176"/>
            <a:ext cx="3886200" cy="43307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6178"/>
            <a:ext cx="3886200" cy="4330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1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o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0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6176"/>
            <a:ext cx="3886200" cy="43307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6178"/>
            <a:ext cx="3886200" cy="4330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29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reframe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4955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682918"/>
            <a:ext cx="3886200" cy="34940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682913"/>
            <a:ext cx="3886200" cy="34940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11"/>
            <a:ext cx="9144000" cy="545864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32620"/>
            <a:ext cx="7886700" cy="197957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214648"/>
            <a:ext cx="7886700" cy="1962317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3"/>
            <a:ext cx="9144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84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2235344"/>
            <a:ext cx="7805633" cy="1721709"/>
          </a:xfrm>
        </p:spPr>
        <p:txBody>
          <a:bodyPr>
            <a:normAutofit/>
          </a:bodyPr>
          <a:lstStyle>
            <a:lvl1pPr marL="0" indent="0" algn="r">
              <a:buNone/>
              <a:defRPr sz="3200">
                <a:solidFill>
                  <a:srgbClr val="500778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9144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0077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30245" y="4152900"/>
            <a:ext cx="7805737" cy="1836152"/>
          </a:xfrm>
        </p:spPr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38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5" y="2374773"/>
            <a:ext cx="7860153" cy="182147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4B384C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9144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30238" y="4527553"/>
            <a:ext cx="7859712" cy="158326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73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26291"/>
            <a:ext cx="4629150" cy="4993416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326291"/>
            <a:ext cx="2949178" cy="499341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4B384C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9144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771749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49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4" y="1846176"/>
            <a:ext cx="7886699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7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49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4" y="1846176"/>
            <a:ext cx="7886699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8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49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6176"/>
            <a:ext cx="3886200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6177"/>
            <a:ext cx="3886200" cy="433079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1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o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49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6176"/>
            <a:ext cx="3886200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6177"/>
            <a:ext cx="3886200" cy="433079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29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reframe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4954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682917"/>
            <a:ext cx="3886200" cy="349404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682913"/>
            <a:ext cx="3886200" cy="349405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11"/>
            <a:ext cx="9144000" cy="545864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32617"/>
            <a:ext cx="7886700" cy="197957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214646"/>
            <a:ext cx="7886700" cy="1962317"/>
          </a:xfrm>
        </p:spPr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"/>
            <a:ext cx="9144000" cy="1646767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84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374770"/>
            <a:ext cx="7860153" cy="182147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4B384C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9144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30238" y="4527551"/>
            <a:ext cx="7859712" cy="158326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73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26291"/>
            <a:ext cx="4629150" cy="4993416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326291"/>
            <a:ext cx="2949178" cy="499341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4B384C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9144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B38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77174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326291"/>
            <a:ext cx="4629150" cy="4993416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CA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326291"/>
            <a:ext cx="2949178" cy="4993416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500778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-2117"/>
            <a:ext cx="9144000" cy="988484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0077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771749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46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6175"/>
            <a:ext cx="7886699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7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46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6175"/>
            <a:ext cx="7886699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388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46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6175"/>
            <a:ext cx="3886200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6174"/>
            <a:ext cx="3886200" cy="433079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1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o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46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6175"/>
            <a:ext cx="3886200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6174"/>
            <a:ext cx="3886200" cy="433079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4B38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29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reframe banner">
    <p:bg>
      <p:bgPr>
        <a:solidFill>
          <a:srgbClr val="4B384C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4951"/>
            <a:ext cx="7886700" cy="905087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682914"/>
            <a:ext cx="3886200" cy="349404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682913"/>
            <a:ext cx="3886200" cy="349405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11"/>
            <a:ext cx="9144000" cy="545864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0"/>
            <a:ext cx="7886700" cy="905087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rgbClr val="50077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6" y="1846176"/>
            <a:ext cx="7886699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5007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o banner">
    <p:bg>
      <p:bgPr>
        <a:solidFill>
          <a:srgbClr val="500778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0"/>
            <a:ext cx="7886700" cy="905087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rgbClr val="50077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6" y="1846176"/>
            <a:ext cx="7886699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5007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 banner">
    <p:bg>
      <p:bgPr>
        <a:solidFill>
          <a:srgbClr val="500778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0"/>
            <a:ext cx="7886700" cy="905087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rgbClr val="50077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46176"/>
            <a:ext cx="3886200" cy="433078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46178"/>
            <a:ext cx="3886200" cy="433079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" y="1"/>
            <a:ext cx="9144001" cy="444203"/>
          </a:xfrm>
          <a:prstGeom prst="rect">
            <a:avLst/>
          </a:prstGeom>
          <a:solidFill>
            <a:srgbClr val="5007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7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reframe banner">
    <p:bg>
      <p:bgPr>
        <a:solidFill>
          <a:srgbClr val="500778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84955"/>
            <a:ext cx="7886700" cy="905087"/>
          </a:xfrm>
          <a:prstGeom prst="rect">
            <a:avLst/>
          </a:prstGeom>
        </p:spPr>
        <p:txBody>
          <a:bodyPr/>
          <a:lstStyle>
            <a:lvl1pPr algn="r">
              <a:defRPr sz="3200" b="1">
                <a:solidFill>
                  <a:srgbClr val="500778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682918"/>
            <a:ext cx="3886200" cy="3494049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682913"/>
            <a:ext cx="3886200" cy="3494051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11"/>
            <a:ext cx="9144000" cy="545864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88000"/>
            <a:ext cx="5488958" cy="3907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D734E080-1527-8146-A1CE-3ECBAF7ECDE8}" type="datetime1">
              <a:rPr lang="en-GB" smtClean="0"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4E0FCAE-1DDC-425B-8FE9-6C3EA73A01B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75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5F127C8-44E9-FF42-ACB6-22E695FF14EA}" type="datetime1">
              <a:rPr lang="en-GB" smtClean="0"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7BE2C25-40DB-6E42-A0E8-E3214ECF7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8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00989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5187" y="220783"/>
            <a:ext cx="3216840" cy="9399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/>
            <a:endParaRPr lang="en-GB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0000" indent="-900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00989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5187" y="220783"/>
            <a:ext cx="3216840" cy="9399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/>
            <a:endParaRPr lang="en-GB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0000" indent="-900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00989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5187" y="220782"/>
            <a:ext cx="3216840" cy="9399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/>
            <a:endParaRPr lang="en-GB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0000" indent="-900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000989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5187" y="220779"/>
            <a:ext cx="3216840" cy="93996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/>
            <a:endParaRPr lang="en-GB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0000" indent="-900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case for case (and gender) in Stamford Hill Hasidic Yiddish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72374" y="3463290"/>
            <a:ext cx="8242976" cy="2026683"/>
          </a:xfrm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4500" dirty="0"/>
              <a:t>Zoë Belk</a:t>
            </a:r>
          </a:p>
          <a:p>
            <a:pPr marL="0" indent="0" algn="r">
              <a:buNone/>
            </a:pPr>
            <a:r>
              <a:rPr lang="en-US" sz="4500" dirty="0"/>
              <a:t>Lily Kahn &amp;</a:t>
            </a:r>
          </a:p>
          <a:p>
            <a:pPr marL="0" indent="0" algn="r">
              <a:buNone/>
            </a:pPr>
            <a:r>
              <a:rPr lang="en-US" sz="4500" dirty="0"/>
              <a:t>Kriszta </a:t>
            </a:r>
            <a:r>
              <a:rPr lang="en-US" sz="4500" dirty="0" err="1"/>
              <a:t>Eszter</a:t>
            </a:r>
            <a:r>
              <a:rPr lang="en-US" sz="4500" dirty="0"/>
              <a:t> </a:t>
            </a:r>
            <a:r>
              <a:rPr lang="en-US" sz="4500" dirty="0" err="1"/>
              <a:t>Szendrői</a:t>
            </a:r>
            <a:endParaRPr lang="en-US" sz="4500" dirty="0"/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Department of Linguistics &amp; Department of Hebrew &amp; Jewish Studies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AEBE05-CAED-5142-8660-17D5F1B62613}"/>
              </a:ext>
            </a:extLst>
          </p:cNvPr>
          <p:cNvSpPr txBox="1"/>
          <p:nvPr/>
        </p:nvSpPr>
        <p:spPr>
          <a:xfrm>
            <a:off x="272374" y="6390177"/>
            <a:ext cx="3080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YilaS2, Düsseldorf, 11-14 June 2019</a:t>
            </a:r>
          </a:p>
        </p:txBody>
      </p:sp>
    </p:spTree>
    <p:extLst>
      <p:ext uri="{BB962C8B-B14F-4D97-AF65-F5344CB8AC3E}">
        <p14:creationId xmlns:p14="http://schemas.microsoft.com/office/powerpoint/2010/main" val="401851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8" y="692651"/>
            <a:ext cx="8308523" cy="602750"/>
          </a:xfrm>
        </p:spPr>
        <p:txBody>
          <a:bodyPr/>
          <a:lstStyle/>
          <a:p>
            <a:r>
              <a:rPr lang="en-US" dirty="0"/>
              <a:t>Historical comparison data – </a:t>
            </a:r>
            <a:r>
              <a:rPr lang="en-US" dirty="0" err="1"/>
              <a:t>Varshever</a:t>
            </a:r>
            <a:r>
              <a:rPr lang="en-US" dirty="0"/>
              <a:t> </a:t>
            </a:r>
            <a:r>
              <a:rPr lang="en-US" dirty="0" smtClean="0"/>
              <a:t>corpus </a:t>
            </a:r>
            <a:r>
              <a:rPr lang="en-US" sz="2400" dirty="0" smtClean="0"/>
              <a:t>(Geller 2001)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88ED6887-9E12-8B44-A7B6-6349D7F3DF86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28656" y="1846176"/>
            <a:ext cx="7886699" cy="4330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60000"/>
            </a:pPr>
            <a:endParaRPr lang="en-GB" sz="2000" b="0" dirty="0"/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b="0" dirty="0"/>
              <a:t>other Hasidic communities seem to have also lost case and gender, but we have no </a:t>
            </a:r>
            <a:r>
              <a:rPr lang="en-GB" sz="100" b="0" dirty="0" err="1"/>
              <a:t>systema</a:t>
            </a:r>
            <a:endParaRPr lang="en-GB" sz="1600" b="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A970EEA-A209-5F41-A475-D5DB6AF95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548627"/>
              </p:ext>
            </p:extLst>
          </p:nvPr>
        </p:nvGraphicFramePr>
        <p:xfrm>
          <a:off x="939800" y="2083609"/>
          <a:ext cx="6515100" cy="22326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03020">
                  <a:extLst>
                    <a:ext uri="{9D8B030D-6E8A-4147-A177-3AD203B41FA5}">
                      <a16:colId xmlns:a16="http://schemas.microsoft.com/office/drawing/2014/main" xmlns="" val="561294232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xmlns="" val="1922872693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xmlns="" val="2356209579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xmlns="" val="885696973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xmlns="" val="2289821850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he-IL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דער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די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he-IL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דאס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he-IL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דעם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591772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rtl="0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</a:t>
                      </a:r>
                    </a:p>
                    <a:p>
                      <a:pPr rtl="0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96)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anchor="ctr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ctr">
                    <a:solidFill>
                      <a:srgbClr val="C00000">
                        <a:alpha val="7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1777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86)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anchor="ctr"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ctr">
                    <a:solidFill>
                      <a:srgbClr val="C00000">
                        <a:alpha val="7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634565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41)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anchor="ctr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ctr">
                    <a:solidFill>
                      <a:srgbClr val="C00000">
                        <a:alpha val="7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803031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39800" y="4741333"/>
            <a:ext cx="651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Total rate of gender errors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2.3%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Represents two/three speakers; consistent strategy (using prescriptively correct gender!)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Existence of neuter gender (11 tokens/44)</a:t>
            </a:r>
          </a:p>
        </p:txBody>
      </p:sp>
    </p:spTree>
    <p:extLst>
      <p:ext uri="{BB962C8B-B14F-4D97-AF65-F5344CB8AC3E}">
        <p14:creationId xmlns:p14="http://schemas.microsoft.com/office/powerpoint/2010/main" val="184201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Elicited spoken data: no gender marking on determiners or adjectives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xmlns="" id="{A83020C5-5803-F249-BC5A-8849D26318F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92281280"/>
              </p:ext>
            </p:extLst>
          </p:nvPr>
        </p:nvGraphicFramePr>
        <p:xfrm>
          <a:off x="146050" y="2011362"/>
          <a:ext cx="11060625" cy="40082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1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2512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4237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513034">
                <a:tc>
                  <a:txBody>
                    <a:bodyPr/>
                    <a:lstStyle/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</a:t>
                      </a: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MASCULINE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dirty="0" err="1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urem</a:t>
                      </a:r>
                      <a:r>
                        <a:rPr lang="en-GB" sz="1800" b="1" dirty="0" err="1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man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the poor man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FEMININE</a:t>
                      </a:r>
                    </a:p>
                    <a:p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alte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fro:</a:t>
                      </a: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old woman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NEUTER</a:t>
                      </a:r>
                    </a:p>
                    <a:p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alte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purfolk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old couple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8690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urem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mentsh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poor person</a:t>
                      </a:r>
                    </a:p>
                    <a:p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git</a:t>
                      </a:r>
                      <a:r>
                        <a:rPr lang="en-GB" sz="18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besiə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good news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beste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flaysh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best meat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6513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zist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tsimes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 the sweetest </a:t>
                      </a:r>
                      <a:r>
                        <a:rPr lang="en-GB" sz="18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tsimes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tserisen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shvarts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kapote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 the torn black </a:t>
                      </a:r>
                      <a:r>
                        <a:rPr lang="en-GB" sz="18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kapote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brayt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ofen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harts</a:t>
                      </a: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 a wide </a:t>
                      </a: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open heart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887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8124194" cy="602750"/>
          </a:xfrm>
        </p:spPr>
        <p:txBody>
          <a:bodyPr>
            <a:normAutofit/>
          </a:bodyPr>
          <a:lstStyle/>
          <a:p>
            <a:r>
              <a:rPr lang="en-US" dirty="0"/>
              <a:t>Elicited spoken data: attributive marking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xmlns="" id="{5D354743-1A31-1D4E-A4E4-279949DE13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116552"/>
              </p:ext>
            </p:extLst>
          </p:nvPr>
        </p:nvGraphicFramePr>
        <p:xfrm>
          <a:off x="628649" y="1927654"/>
          <a:ext cx="7968562" cy="3496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63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22173">
                  <a:extLst>
                    <a:ext uri="{9D8B030D-6E8A-4147-A177-3AD203B41FA5}">
                      <a16:colId xmlns:a16="http://schemas.microsoft.com/office/drawing/2014/main" xmlns="" val="24573829"/>
                    </a:ext>
                  </a:extLst>
                </a:gridCol>
              </a:tblGrid>
              <a:tr h="1092801">
                <a:tc>
                  <a:txBody>
                    <a:bodyPr/>
                    <a:lstStyle/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də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houz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groys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/*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groysə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house is big/big-</a:t>
                      </a:r>
                      <a:r>
                        <a:rPr lang="en-GB" sz="20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lang="en-GB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‘The house is big.’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208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frayhayt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vikhtik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/*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vikhtikə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freedom is important/important-</a:t>
                      </a:r>
                      <a:r>
                        <a:rPr lang="en-GB" sz="20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lang="en-GB" sz="2000" i="0" kern="1200" cap="none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‘Freedom is</a:t>
                      </a:r>
                      <a:r>
                        <a:rPr lang="en-GB" sz="20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important.’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208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ints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hobn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gefarbt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də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tir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royt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/*</a:t>
                      </a:r>
                      <a:r>
                        <a:rPr lang="en-GB" sz="20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royte</a:t>
                      </a:r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GB" sz="20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 have painted the door red/red-</a:t>
                      </a:r>
                      <a:r>
                        <a:rPr lang="en-GB" sz="20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endParaRPr lang="en-GB" sz="2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‘We painted the door red.’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Elicited written data: </a:t>
            </a:r>
            <a:br>
              <a:rPr lang="en-US" dirty="0"/>
            </a:br>
            <a:r>
              <a:rPr lang="en-US" dirty="0"/>
              <a:t>methods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E2177819-537C-1644-8D96-9AE557A33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2245360"/>
            <a:ext cx="4310743" cy="1831340"/>
          </a:xfrm>
        </p:spPr>
        <p:txBody>
          <a:bodyPr>
            <a:noAutofit/>
          </a:bodyPr>
          <a:lstStyle/>
          <a:p>
            <a:pPr marL="173736" lvl="1" indent="0">
              <a:buNone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PICTIONARY TASK</a:t>
            </a:r>
          </a:p>
          <a:p>
            <a:pPr marL="459486" lvl="1" indent="-285750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Write name of picture into schema:   __________    _______</a:t>
            </a:r>
            <a:r>
              <a:rPr lang="he-IL" sz="1800" dirty="0">
                <a:latin typeface="Arial" panose="020B0604020202020204" pitchFamily="34" charset="0"/>
                <a:cs typeface="Arial" panose="020B0604020202020204" pitchFamily="34" charset="0"/>
              </a:rPr>
              <a:t>ד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9486" lvl="1" indent="-285750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9486" lvl="1" indent="-285750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Should give us gender of nouns, in principle</a:t>
            </a:r>
          </a:p>
          <a:p>
            <a:pPr marL="459486" lvl="1" indent="-285750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9486" lvl="1" indent="-285750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12 imageable nouns in MASC, FEM, 8 in NEUT</a:t>
            </a:r>
          </a:p>
          <a:p>
            <a:pPr marL="459486" lvl="1" indent="-285750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9486" lvl="1" indent="-285750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about half from Swadesh list, half very frequent nouns, some Hebrew origin words</a:t>
            </a:r>
          </a:p>
          <a:p>
            <a:pPr marL="459486" lvl="1" indent="-285750"/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0408A94-9148-5F4A-8502-8E93FC77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547" y="1181996"/>
            <a:ext cx="4010953" cy="567600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451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Elicited written data – results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88ED6887-9E12-8B44-A7B6-6349D7F3DF86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28656" y="1846176"/>
            <a:ext cx="7886699" cy="4330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60000"/>
            </a:pPr>
            <a:endParaRPr lang="en-GB" sz="2000" b="0" dirty="0"/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b="0" dirty="0"/>
              <a:t>other Hasidic communities seem to have also lost case and gender, but we have no </a:t>
            </a:r>
            <a:r>
              <a:rPr lang="en-GB" sz="100" b="0" dirty="0" err="1"/>
              <a:t>systema</a:t>
            </a:r>
            <a:endParaRPr lang="en-GB" sz="1600" b="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A970EEA-A209-5F41-A475-D5DB6AF95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24626"/>
              </p:ext>
            </p:extLst>
          </p:nvPr>
        </p:nvGraphicFramePr>
        <p:xfrm>
          <a:off x="939800" y="1596776"/>
          <a:ext cx="6515100" cy="22326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03020">
                  <a:extLst>
                    <a:ext uri="{9D8B030D-6E8A-4147-A177-3AD203B41FA5}">
                      <a16:colId xmlns:a16="http://schemas.microsoft.com/office/drawing/2014/main" xmlns="" val="561294232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xmlns="" val="1922872693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xmlns="" val="2356209579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xmlns="" val="885696973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xmlns="" val="2289821850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he-IL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דער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די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he-IL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דאס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he-IL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דעם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591772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rtl="0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</a:t>
                      </a:r>
                    </a:p>
                    <a:p>
                      <a:pPr rtl="0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96)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61.5%</a:t>
                      </a:r>
                    </a:p>
                  </a:txBody>
                  <a:tcPr anchor="ctr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anchor="ctr"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anchor="ctr"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13.5%</a:t>
                      </a:r>
                    </a:p>
                  </a:txBody>
                  <a:tcPr anchor="ctr">
                    <a:solidFill>
                      <a:srgbClr val="C00000">
                        <a:alpha val="7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1777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86)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anchor="ctr"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</a:p>
                  </a:txBody>
                  <a:tcPr anchor="ctr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4.5%</a:t>
                      </a:r>
                    </a:p>
                  </a:txBody>
                  <a:tcPr anchor="ctr">
                    <a:solidFill>
                      <a:srgbClr val="C00000">
                        <a:alpha val="7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5634565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41)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46.5%</a:t>
                      </a:r>
                    </a:p>
                  </a:txBody>
                  <a:tcPr anchor="ctr"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24.5%</a:t>
                      </a:r>
                    </a:p>
                  </a:txBody>
                  <a:tcPr anchor="ctr"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anchor="ctr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19.5%</a:t>
                      </a:r>
                    </a:p>
                  </a:txBody>
                  <a:tcPr anchor="ctr">
                    <a:solidFill>
                      <a:srgbClr val="C00000">
                        <a:alpha val="7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80303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89CDCA-F9AE-7945-8977-0EC01FFDF432}"/>
              </a:ext>
            </a:extLst>
          </p:cNvPr>
          <p:cNvSpPr txBox="1"/>
          <p:nvPr/>
        </p:nvSpPr>
        <p:spPr>
          <a:xfrm>
            <a:off x="296706" y="4130811"/>
            <a:ext cx="880882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total rate of gender errors is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50.5%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 strategies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vary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widely and sometimes change from page to</a:t>
            </a:r>
          </a:p>
          <a:p>
            <a:pPr marL="357188" indent="-357188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page within an individual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-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דער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across-the-board (sometimes even with plurals)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-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די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across-the-board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-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דעם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דער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used more or less randomly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random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mix of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דעם, דאס, די, דער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70+ participant, incomplete data: 100% (5) M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דער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80% (5) F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די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0% (1) N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דאס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43228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Published written (Tribune) data: inconsistent gender marking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150BBF-AB1C-A848-A244-168D70569F96}"/>
              </a:ext>
            </a:extLst>
          </p:cNvPr>
          <p:cNvSpPr txBox="1"/>
          <p:nvPr/>
        </p:nvSpPr>
        <p:spPr>
          <a:xfrm>
            <a:off x="838200" y="1933903"/>
            <a:ext cx="78643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total number of gender-marked NPs in corpus 148, of which 133 have a set gender in Standard Yiddish (i.e. not English borrowings)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altogether 98 different nouns occurred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only two items occurred with </a:t>
            </a:r>
            <a:r>
              <a:rPr lang="he-IL" sz="2200" dirty="0">
                <a:latin typeface="Arial" panose="020B0604020202020204" pitchFamily="34" charset="0"/>
                <a:cs typeface="Arial" panose="020B0604020202020204" pitchFamily="34" charset="0"/>
              </a:rPr>
              <a:t>דאס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most nouns appear to be used as masculine or feminine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total rate of gender errors is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22%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1559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Published written (Tribune) data: inconsistent gender marking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8457E18-8467-BE40-BBC9-6994B7039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324994"/>
              </p:ext>
            </p:extLst>
          </p:nvPr>
        </p:nvGraphicFramePr>
        <p:xfrm>
          <a:off x="800099" y="1843315"/>
          <a:ext cx="7543800" cy="2108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5950">
                  <a:extLst>
                    <a:ext uri="{9D8B030D-6E8A-4147-A177-3AD203B41FA5}">
                      <a16:colId xmlns:a16="http://schemas.microsoft.com/office/drawing/2014/main" xmlns="" val="1643378838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xmlns="" val="1049533116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xmlns="" val="639645028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xmlns="" val="3054175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NOMINATIVE </a:t>
                      </a: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דער</a:t>
                      </a:r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he-IL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דעם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די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דאס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610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MASCULINE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</a:t>
                      </a:r>
                      <a:r>
                        <a:rPr lang="he-IL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89.5%</a:t>
                      </a:r>
                    </a:p>
                  </a:txBody>
                  <a:tcPr anchor="ctr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.5%</a:t>
                      </a:r>
                    </a:p>
                  </a:txBody>
                  <a:tcPr anchor="ctr">
                    <a:solidFill>
                      <a:srgbClr val="FB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anchor="ctr">
                    <a:solidFill>
                      <a:srgbClr val="4B384C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4510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FEMININE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</a:t>
                      </a:r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27.5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FBC000">
                        <a:alpha val="9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.5%</a:t>
                      </a:r>
                    </a:p>
                  </a:txBody>
                  <a:tcPr anchor="ctr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1081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NEUTER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</a:t>
                      </a:r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4B384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he-IL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solidFill>
                      <a:schemeClr val="accent6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770276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FFB820-7CF3-034A-8322-0AFDE32297FF}"/>
              </a:ext>
            </a:extLst>
          </p:cNvPr>
          <p:cNvSpPr txBox="1"/>
          <p:nvPr/>
        </p:nvSpPr>
        <p:spPr>
          <a:xfrm>
            <a:off x="310242" y="4495799"/>
            <a:ext cx="85235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MASC standard forms are boosted by a very high number of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דער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forms overall, which happen to correspond to standard gender in the NOM.MASC.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practically no NEUT examples in the NOM, but other cases show lack of use of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דאס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commission errors do not reflect a consistent gender assignment that is different from the standard, as gender assignment is variable even for the same nouns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709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Published written data: breakdown of findings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92288720-8164-7248-867F-988F5124B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704450"/>
              </p:ext>
            </p:extLst>
          </p:nvPr>
        </p:nvGraphicFramePr>
        <p:xfrm>
          <a:off x="252248" y="1912883"/>
          <a:ext cx="8692055" cy="3394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8411">
                  <a:extLst>
                    <a:ext uri="{9D8B030D-6E8A-4147-A177-3AD203B41FA5}">
                      <a16:colId xmlns:a16="http://schemas.microsoft.com/office/drawing/2014/main" xmlns="" val="2630192983"/>
                    </a:ext>
                  </a:extLst>
                </a:gridCol>
                <a:gridCol w="1738411">
                  <a:extLst>
                    <a:ext uri="{9D8B030D-6E8A-4147-A177-3AD203B41FA5}">
                      <a16:colId xmlns:a16="http://schemas.microsoft.com/office/drawing/2014/main" xmlns="" val="1277801652"/>
                    </a:ext>
                  </a:extLst>
                </a:gridCol>
                <a:gridCol w="1738411">
                  <a:extLst>
                    <a:ext uri="{9D8B030D-6E8A-4147-A177-3AD203B41FA5}">
                      <a16:colId xmlns:a16="http://schemas.microsoft.com/office/drawing/2014/main" xmlns="" val="1168594849"/>
                    </a:ext>
                  </a:extLst>
                </a:gridCol>
                <a:gridCol w="1738411">
                  <a:extLst>
                    <a:ext uri="{9D8B030D-6E8A-4147-A177-3AD203B41FA5}">
                      <a16:colId xmlns:a16="http://schemas.microsoft.com/office/drawing/2014/main" xmlns="" val="960245536"/>
                    </a:ext>
                  </a:extLst>
                </a:gridCol>
                <a:gridCol w="1738411">
                  <a:extLst>
                    <a:ext uri="{9D8B030D-6E8A-4147-A177-3AD203B41FA5}">
                      <a16:colId xmlns:a16="http://schemas.microsoft.com/office/drawing/2014/main" xmlns="" val="1128042562"/>
                    </a:ext>
                  </a:extLst>
                </a:gridCol>
              </a:tblGrid>
              <a:tr h="36701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Tribune corpus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(%ages calculated over identifiable gender only)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0567004"/>
                  </a:ext>
                </a:extLst>
              </a:tr>
              <a:tr h="412885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97210185"/>
                  </a:ext>
                </a:extLst>
              </a:tr>
              <a:tr h="412885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MASCULINE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(100%)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(20%)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02009810"/>
                  </a:ext>
                </a:extLst>
              </a:tr>
              <a:tr h="36701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which animates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60008686"/>
                  </a:ext>
                </a:extLst>
              </a:tr>
              <a:tr h="36701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(70%)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(50%)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3099224"/>
                  </a:ext>
                </a:extLst>
              </a:tr>
              <a:tr h="36701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which animates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99861088"/>
                  </a:ext>
                </a:extLst>
              </a:tr>
              <a:tr h="36701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(10%)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(50%)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5399121"/>
                  </a:ext>
                </a:extLst>
              </a:tr>
              <a:tr h="36701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which animates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2537777"/>
                  </a:ext>
                </a:extLst>
              </a:tr>
              <a:tr h="36701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indeterminate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704081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92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Published written data: breakdown of findings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92288720-8164-7248-867F-988F5124B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969378"/>
              </p:ext>
            </p:extLst>
          </p:nvPr>
        </p:nvGraphicFramePr>
        <p:xfrm>
          <a:off x="628648" y="1790699"/>
          <a:ext cx="7423150" cy="237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630">
                  <a:extLst>
                    <a:ext uri="{9D8B030D-6E8A-4147-A177-3AD203B41FA5}">
                      <a16:colId xmlns:a16="http://schemas.microsoft.com/office/drawing/2014/main" xmlns="" val="2630192983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xmlns="" val="1277801652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xmlns="" val="1168594849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xmlns="" val="960245536"/>
                    </a:ext>
                  </a:extLst>
                </a:gridCol>
                <a:gridCol w="1484630">
                  <a:extLst>
                    <a:ext uri="{9D8B030D-6E8A-4147-A177-3AD203B41FA5}">
                      <a16:colId xmlns:a16="http://schemas.microsoft.com/office/drawing/2014/main" xmlns="" val="1128042562"/>
                    </a:ext>
                  </a:extLst>
                </a:gridCol>
              </a:tblGrid>
              <a:tr h="25674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Tribune corpus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(%ages calculated over identifiable gender only)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0567004"/>
                  </a:ext>
                </a:extLst>
              </a:tr>
              <a:tr h="288839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97210185"/>
                  </a:ext>
                </a:extLst>
              </a:tr>
              <a:tr h="2888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MASCULINE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(84%)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(100%)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(20%)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02009810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which animates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60008686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(16%)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(70%)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(50%)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3099224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which animates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99861088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(10%)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(50%)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5399121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which animates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2537777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indeterminate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70408122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1DB8933A-3395-1E4B-B4BB-CD1694378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842147"/>
              </p:ext>
            </p:extLst>
          </p:nvPr>
        </p:nvGraphicFramePr>
        <p:xfrm>
          <a:off x="628648" y="4317998"/>
          <a:ext cx="7423152" cy="2324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7894">
                  <a:extLst>
                    <a:ext uri="{9D8B030D-6E8A-4147-A177-3AD203B41FA5}">
                      <a16:colId xmlns:a16="http://schemas.microsoft.com/office/drawing/2014/main" xmlns="" val="3238238908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xmlns="" val="3538399236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xmlns="" val="1569694876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xmlns="" val="1202802815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xmlns="" val="3585844237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xmlns="" val="2376564261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xmlns="" val="760053466"/>
                    </a:ext>
                  </a:extLst>
                </a:gridCol>
                <a:gridCol w="927894">
                  <a:extLst>
                    <a:ext uri="{9D8B030D-6E8A-4147-A177-3AD203B41FA5}">
                      <a16:colId xmlns:a16="http://schemas.microsoft.com/office/drawing/2014/main" xmlns="" val="218261815"/>
                    </a:ext>
                  </a:extLst>
                </a:gridCol>
              </a:tblGrid>
              <a:tr h="3169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dem.Acc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di.Acc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dos.Acc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der.Acc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dem.Prep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der.Prep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di.Prep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dos.Prep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19795363"/>
                  </a:ext>
                </a:extLst>
              </a:tr>
              <a:tr h="3169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(67%)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(40%)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(100%)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(77%)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(38%)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(14%)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59281453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986289289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(22%)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(47%)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(4%)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(63%)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(81%)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94013078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15874418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(11%)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(13%)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(100%)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(19%)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(5%)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(100%)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6738065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13739135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31660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95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ded Corner 7">
            <a:extLst>
              <a:ext uri="{FF2B5EF4-FFF2-40B4-BE49-F238E27FC236}">
                <a16:creationId xmlns:a16="http://schemas.microsoft.com/office/drawing/2014/main" xmlns="" id="{5F301A45-3704-1442-8E44-25ACD621DE95}"/>
              </a:ext>
            </a:extLst>
          </p:cNvPr>
          <p:cNvSpPr/>
          <p:nvPr/>
        </p:nvSpPr>
        <p:spPr>
          <a:xfrm>
            <a:off x="5486400" y="5000474"/>
            <a:ext cx="3657600" cy="1786161"/>
          </a:xfrm>
          <a:prstGeom prst="foldedCorner">
            <a:avLst>
              <a:gd name="adj" fmla="val 36992"/>
            </a:avLst>
          </a:prstGeom>
          <a:gradFill flip="none" rotWithShape="1">
            <a:gsLst>
              <a:gs pos="0">
                <a:srgbClr val="4B384C">
                  <a:tint val="66000"/>
                  <a:satMod val="160000"/>
                </a:srgbClr>
              </a:gs>
              <a:gs pos="50000">
                <a:srgbClr val="4B384C">
                  <a:tint val="44500"/>
                  <a:satMod val="160000"/>
                </a:srgbClr>
              </a:gs>
              <a:gs pos="100000">
                <a:srgbClr val="4B384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4B3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Gender: summary</a:t>
            </a:r>
          </a:p>
          <a:p>
            <a:endParaRPr lang="en-US" dirty="0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239C4175-2266-5C40-A030-A88715A1A9FA}"/>
              </a:ext>
            </a:extLst>
          </p:cNvPr>
          <p:cNvSpPr/>
          <p:nvPr/>
        </p:nvSpPr>
        <p:spPr>
          <a:xfrm>
            <a:off x="0" y="3962876"/>
            <a:ext cx="1905000" cy="1545771"/>
          </a:xfrm>
          <a:prstGeom prst="cloud">
            <a:avLst/>
          </a:prstGeom>
          <a:solidFill>
            <a:srgbClr val="4B384C">
              <a:alpha val="20392"/>
            </a:srgbClr>
          </a:solidFill>
          <a:ln>
            <a:solidFill>
              <a:srgbClr val="4B3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i="1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der, di, de </a:t>
            </a:r>
            <a:r>
              <a:rPr lang="en-US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no idea..’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5778450B-0E3D-E64B-8EBC-D8EA007AD1F6}"/>
              </a:ext>
            </a:extLst>
          </p:cNvPr>
          <p:cNvSpPr/>
          <p:nvPr/>
        </p:nvSpPr>
        <p:spPr>
          <a:xfrm>
            <a:off x="1509188" y="3707339"/>
            <a:ext cx="4373024" cy="1749254"/>
          </a:xfrm>
          <a:prstGeom prst="cloud">
            <a:avLst/>
          </a:prstGeom>
          <a:solidFill>
            <a:srgbClr val="4B384C">
              <a:alpha val="20392"/>
            </a:srgbClr>
          </a:solidFill>
          <a:ln>
            <a:solidFill>
              <a:srgbClr val="4B3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‘Oh, but Yiddish is not like French or Hebrew, it does not have masculine and feminine!’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6A8592BD-73F2-5542-8AD0-AFDC70C82993}"/>
              </a:ext>
            </a:extLst>
          </p:cNvPr>
          <p:cNvSpPr/>
          <p:nvPr/>
        </p:nvSpPr>
        <p:spPr>
          <a:xfrm>
            <a:off x="184635" y="5201056"/>
            <a:ext cx="5192486" cy="1656944"/>
          </a:xfrm>
          <a:prstGeom prst="cloud">
            <a:avLst/>
          </a:prstGeom>
          <a:solidFill>
            <a:srgbClr val="4B384C">
              <a:alpha val="20392"/>
            </a:srgbClr>
          </a:solidFill>
          <a:ln>
            <a:solidFill>
              <a:srgbClr val="4B3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‘- Upon reflection you would write </a:t>
            </a:r>
            <a:r>
              <a:rPr lang="en-GB" i="1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car</a:t>
            </a:r>
            <a:r>
              <a:rPr lang="en-GB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i="1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</a:t>
            </a:r>
            <a:r>
              <a:rPr lang="en-GB" i="1" dirty="0" err="1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tish</a:t>
            </a:r>
            <a:r>
              <a:rPr lang="en-GB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- Not </a:t>
            </a:r>
            <a:r>
              <a:rPr lang="en-GB" i="1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en-GB" i="1" dirty="0" err="1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tish</a:t>
            </a:r>
            <a:r>
              <a:rPr lang="en-GB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- Hmm, both sound right.' </a:t>
            </a:r>
            <a:endParaRPr lang="en-US" dirty="0">
              <a:solidFill>
                <a:srgbClr val="4B38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35F0F5-F3B1-F348-AC2E-5BB37667D059}"/>
              </a:ext>
            </a:extLst>
          </p:cNvPr>
          <p:cNvSpPr txBox="1"/>
          <p:nvPr/>
        </p:nvSpPr>
        <p:spPr>
          <a:xfrm>
            <a:off x="5704958" y="5201056"/>
            <a:ext cx="31870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he-IL" sz="16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דער</a:t>
            </a:r>
            <a:r>
              <a:rPr lang="en-GB" sz="16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should be used for </a:t>
            </a:r>
            <a:r>
              <a:rPr lang="en-GB" sz="1600" dirty="0" err="1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</a:t>
            </a:r>
            <a:r>
              <a:rPr lang="en-US" sz="1600" dirty="0" err="1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GB" sz="16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objects, while </a:t>
            </a:r>
            <a:r>
              <a:rPr lang="he-IL" sz="16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דאס</a:t>
            </a:r>
            <a:r>
              <a:rPr lang="en-GB" sz="16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should be used for smaller objects</a:t>
            </a:r>
            <a:r>
              <a:rPr lang="he-IL" sz="16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6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e.g. </a:t>
            </a:r>
            <a:r>
              <a:rPr lang="he-IL" sz="1600" dirty="0" err="1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דער</a:t>
            </a:r>
            <a:r>
              <a:rPr lang="he-IL" sz="16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בוים</a:t>
            </a:r>
            <a:r>
              <a:rPr lang="he-IL" sz="1600" i="1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e-IL" sz="1600" dirty="0" err="1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דאס</a:t>
            </a:r>
            <a:r>
              <a:rPr lang="he-IL" sz="16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בלום</a:t>
            </a:r>
            <a:r>
              <a:rPr lang="en-GB" sz="14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 (school textbook, </a:t>
            </a:r>
            <a:r>
              <a:rPr lang="en-US" sz="1400" dirty="0" err="1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Hotsa’at</a:t>
            </a:r>
            <a:r>
              <a:rPr lang="en-US" sz="14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Chay</a:t>
            </a:r>
            <a:r>
              <a:rPr lang="en-GB" sz="1400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1999: 33</a:t>
            </a:r>
            <a:r>
              <a:rPr lang="en-GB" sz="1600" dirty="0">
                <a:solidFill>
                  <a:srgbClr val="4B384C"/>
                </a:solidFill>
              </a:rPr>
              <a:t>)</a:t>
            </a:r>
            <a:r>
              <a:rPr lang="en-GB" dirty="0">
                <a:solidFill>
                  <a:srgbClr val="4B384C"/>
                </a:solidFill>
              </a:rPr>
              <a:t> </a:t>
            </a:r>
            <a:endParaRPr lang="en-US" dirty="0">
              <a:solidFill>
                <a:srgbClr val="4B384C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EA32AD91-2E1B-434D-981D-D1B2D6C6B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467398"/>
              </p:ext>
            </p:extLst>
          </p:nvPr>
        </p:nvGraphicFramePr>
        <p:xfrm>
          <a:off x="768835" y="1110846"/>
          <a:ext cx="7543800" cy="222504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5085865">
                  <a:extLst>
                    <a:ext uri="{9D8B030D-6E8A-4147-A177-3AD203B41FA5}">
                      <a16:colId xmlns:a16="http://schemas.microsoft.com/office/drawing/2014/main" xmlns="" val="3134296988"/>
                    </a:ext>
                  </a:extLst>
                </a:gridCol>
                <a:gridCol w="2457935">
                  <a:extLst>
                    <a:ext uri="{9D8B030D-6E8A-4147-A177-3AD203B41FA5}">
                      <a16:colId xmlns:a16="http://schemas.microsoft.com/office/drawing/2014/main" xmlns="" val="2723540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4B38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 error rate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2583353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elicited spoken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8926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elicited written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668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published written data (Tribune corpus)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5466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Varshever</a:t>
                      </a:r>
                      <a:r>
                        <a:rPr lang="en-US" sz="18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corpus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21717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 Hasidic data </a:t>
                      </a:r>
                      <a:r>
                        <a:rPr lang="en-US" sz="18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(R. </a:t>
                      </a:r>
                      <a:r>
                        <a:rPr lang="en-US" sz="1800" dirty="0" err="1" smtClean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Nahman</a:t>
                      </a:r>
                      <a:r>
                        <a:rPr lang="en-US" sz="1800" dirty="0" smtClean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dirty="0" err="1" smtClean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rebbes</a:t>
                      </a:r>
                      <a:r>
                        <a:rPr lang="en-US" sz="1800" dirty="0" smtClean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solidFill>
                          <a:srgbClr val="4B38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0838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517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Introduction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xmlns="" id="{9A3A4163-25E9-6A48-9595-90E08BC05E29}"/>
              </a:ext>
            </a:extLst>
          </p:cNvPr>
          <p:cNvSpPr txBox="1">
            <a:spLocks/>
          </p:cNvSpPr>
          <p:nvPr/>
        </p:nvSpPr>
        <p:spPr>
          <a:xfrm>
            <a:off x="629841" y="1445741"/>
            <a:ext cx="7886700" cy="5078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dirty="0"/>
              <a:t>vast majority of current day Yiddish speakers are Haredi 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dirty="0"/>
              <a:t>most Yiddish-speaking Haredi Jews are Hasidic </a:t>
            </a:r>
            <a:r>
              <a:rPr lang="en-GB" sz="1800" b="0" dirty="0"/>
              <a:t>(Isaacs 1999: 12)</a:t>
            </a:r>
            <a:endParaRPr lang="en-GB" sz="2000" b="0" dirty="0"/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dirty="0"/>
              <a:t>currently an estimated 750,000 Hasidic Jews globally </a:t>
            </a:r>
            <a:r>
              <a:rPr lang="en-GB" sz="1800" b="0" dirty="0"/>
              <a:t>(</a:t>
            </a:r>
            <a:r>
              <a:rPr lang="en-GB" sz="1800" b="0" dirty="0" err="1"/>
              <a:t>Biale</a:t>
            </a:r>
            <a:r>
              <a:rPr lang="en-GB" sz="1800" b="0" dirty="0"/>
              <a:t> et al. 2017)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dirty="0"/>
              <a:t>largest communities in Israel (</a:t>
            </a:r>
            <a:r>
              <a:rPr lang="en-GB" sz="2000" b="0" dirty="0" err="1"/>
              <a:t>Meah</a:t>
            </a:r>
            <a:r>
              <a:rPr lang="en-GB" sz="2000" b="0" dirty="0"/>
              <a:t> </a:t>
            </a:r>
            <a:r>
              <a:rPr lang="en-GB" sz="2000" b="0" dirty="0" err="1"/>
              <a:t>Shearim</a:t>
            </a:r>
            <a:r>
              <a:rPr lang="en-GB" sz="2000" b="0" dirty="0"/>
              <a:t>, </a:t>
            </a:r>
            <a:r>
              <a:rPr lang="en-GB" sz="2000" b="0" dirty="0" err="1"/>
              <a:t>Bnei</a:t>
            </a:r>
            <a:r>
              <a:rPr lang="en-GB" sz="2000" b="0" dirty="0"/>
              <a:t> </a:t>
            </a:r>
            <a:r>
              <a:rPr lang="en-GB" sz="2000" b="0" dirty="0" err="1"/>
              <a:t>Brak</a:t>
            </a:r>
            <a:r>
              <a:rPr lang="en-GB" sz="2000" b="0" dirty="0"/>
              <a:t>); the US (</a:t>
            </a:r>
            <a:r>
              <a:rPr lang="en-GB" sz="2000" b="0" dirty="0" err="1"/>
              <a:t>Boro</a:t>
            </a:r>
            <a:r>
              <a:rPr lang="en-GB" sz="2000" b="0" dirty="0"/>
              <a:t> Park area); in Antwerp, Belgium; and in London’s Stamford Hill (ca. 40,000 people)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dirty="0"/>
              <a:t>in SH, over 75% of adults and children are ‘fluent’ in Yiddish, and over 50% use it as ‘the main language at home’ </a:t>
            </a:r>
            <a:r>
              <a:rPr lang="en-GB" sz="1800" b="0" dirty="0"/>
              <a:t>(Holman &amp; Holman 2002) </a:t>
            </a:r>
            <a:r>
              <a:rPr lang="en-GB" sz="1600" b="0" dirty="0"/>
              <a:t>(see Isaacs (1999:13) for similar claims about the other communities)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dirty="0"/>
              <a:t>linguistic research on Hasidic Yiddish is scarce, and for </a:t>
            </a:r>
            <a:r>
              <a:rPr lang="en-GB" sz="2000" b="0" dirty="0" smtClean="0"/>
              <a:t>Stamford Hill Hasidic </a:t>
            </a:r>
            <a:r>
              <a:rPr lang="en-GB" sz="2000" b="0" dirty="0"/>
              <a:t>Yiddish practically non-existent (</a:t>
            </a:r>
            <a:r>
              <a:rPr lang="en-GB" sz="2000" b="0" i="1" dirty="0"/>
              <a:t>pace</a:t>
            </a:r>
            <a:r>
              <a:rPr lang="en-GB" sz="2000" b="0" dirty="0"/>
              <a:t> Mitchell (2006), a sociocultural study)</a:t>
            </a:r>
          </a:p>
        </p:txBody>
      </p:sp>
    </p:spTree>
    <p:extLst>
      <p:ext uri="{BB962C8B-B14F-4D97-AF65-F5344CB8AC3E}">
        <p14:creationId xmlns:p14="http://schemas.microsoft.com/office/powerpoint/2010/main" val="1717955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Case – key findings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B2318E-C9F0-7B44-A12A-1FA101262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14" t="9897" r="1481" b="37143"/>
          <a:stretch/>
        </p:blipFill>
        <p:spPr>
          <a:xfrm>
            <a:off x="4430486" y="1005296"/>
            <a:ext cx="4477593" cy="582238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57E3C647-990A-1B45-91DA-66E1203E8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7025" y="1317625"/>
            <a:ext cx="3798888" cy="53006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consistent case marking in historical written and spoken data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no case marking in spoken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inconsistent case marking in elicited and published written data</a:t>
            </a:r>
          </a:p>
        </p:txBody>
      </p:sp>
    </p:spTree>
    <p:extLst>
      <p:ext uri="{BB962C8B-B14F-4D97-AF65-F5344CB8AC3E}">
        <p14:creationId xmlns:p14="http://schemas.microsoft.com/office/powerpoint/2010/main" val="2559520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962" y="692646"/>
            <a:ext cx="8554064" cy="905087"/>
          </a:xfrm>
        </p:spPr>
        <p:txBody>
          <a:bodyPr/>
          <a:lstStyle/>
          <a:p>
            <a:r>
              <a:rPr lang="en-US" dirty="0"/>
              <a:t>Historical comparison data – key findings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429407"/>
            <a:ext cx="8031874" cy="4747557"/>
          </a:xfrm>
        </p:spPr>
        <p:txBody>
          <a:bodyPr>
            <a:normAutofit/>
          </a:bodyPr>
          <a:lstStyle/>
          <a:p>
            <a:pPr marL="515938" lvl="1" indent="-342900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data: Hasidic written and spoken sources from pre-War speakers (R.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Nahman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Hasidic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rebbes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Hasidic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badkhn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3736" lvl="1"/>
            <a:endParaRPr lang="he-I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6636" lvl="1" indent="-34290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case fully corresponds to the Standard Yiddish and traditional Mid-Eastern and South-Eastern dialect paradigms</a:t>
            </a:r>
          </a:p>
          <a:p>
            <a:pPr marL="516636" lvl="1" indent="-342900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9516" lvl="2" indent="-342900">
              <a:buSzPct val="60000"/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nominative, accusative, and dative cases in all three genders</a:t>
            </a:r>
          </a:p>
          <a:p>
            <a:pPr marL="356616" lvl="2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6636" lvl="1" indent="-34290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holds for written and formal spoken data </a:t>
            </a:r>
          </a:p>
          <a:p>
            <a:pPr marL="173736" lvl="1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3038" lvl="1" indent="6350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 more live spoken pre-War data being collected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data – </a:t>
            </a:r>
            <a:r>
              <a:rPr lang="en-US" dirty="0" err="1"/>
              <a:t>Varshever</a:t>
            </a:r>
            <a:r>
              <a:rPr lang="en-US" dirty="0"/>
              <a:t> corpus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2288720-8164-7248-867F-988F5124B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134582"/>
              </p:ext>
            </p:extLst>
          </p:nvPr>
        </p:nvGraphicFramePr>
        <p:xfrm>
          <a:off x="628648" y="1454569"/>
          <a:ext cx="8092820" cy="237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8564">
                  <a:extLst>
                    <a:ext uri="{9D8B030D-6E8A-4147-A177-3AD203B41FA5}">
                      <a16:colId xmlns:a16="http://schemas.microsoft.com/office/drawing/2014/main" xmlns="" val="2630192983"/>
                    </a:ext>
                  </a:extLst>
                </a:gridCol>
                <a:gridCol w="1618564">
                  <a:extLst>
                    <a:ext uri="{9D8B030D-6E8A-4147-A177-3AD203B41FA5}">
                      <a16:colId xmlns:a16="http://schemas.microsoft.com/office/drawing/2014/main" xmlns="" val="1277801652"/>
                    </a:ext>
                  </a:extLst>
                </a:gridCol>
                <a:gridCol w="1618564">
                  <a:extLst>
                    <a:ext uri="{9D8B030D-6E8A-4147-A177-3AD203B41FA5}">
                      <a16:colId xmlns:a16="http://schemas.microsoft.com/office/drawing/2014/main" xmlns="" val="1168594849"/>
                    </a:ext>
                  </a:extLst>
                </a:gridCol>
                <a:gridCol w="1618564">
                  <a:extLst>
                    <a:ext uri="{9D8B030D-6E8A-4147-A177-3AD203B41FA5}">
                      <a16:colId xmlns:a16="http://schemas.microsoft.com/office/drawing/2014/main" xmlns="" val="960245536"/>
                    </a:ext>
                  </a:extLst>
                </a:gridCol>
                <a:gridCol w="1618564">
                  <a:extLst>
                    <a:ext uri="{9D8B030D-6E8A-4147-A177-3AD203B41FA5}">
                      <a16:colId xmlns:a16="http://schemas.microsoft.com/office/drawing/2014/main" xmlns="" val="1128042562"/>
                    </a:ext>
                  </a:extLst>
                </a:gridCol>
              </a:tblGrid>
              <a:tr h="25674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Varshever</a:t>
                      </a:r>
                      <a:r>
                        <a:rPr lang="en-GB" sz="12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corpus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(%ages calculated over identifiable gender only)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90567004"/>
                  </a:ext>
                </a:extLst>
              </a:tr>
              <a:tr h="288839"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D3A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dos.Nom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297210185"/>
                  </a:ext>
                </a:extLst>
              </a:tr>
              <a:tr h="288839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MASCULINE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(96%)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02009810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which animates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1">
                        <a:tint val="20000"/>
                        <a:alpha val="7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660008686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(4%)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(100%)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63099224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which animates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99861088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NEUTRAL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11(100%)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5399121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which animates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2537777"/>
                  </a:ext>
                </a:extLst>
              </a:tr>
              <a:tr h="256746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indeterminate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70408122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1DB8933A-3395-1E4B-B4BB-CD1694378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284501"/>
              </p:ext>
            </p:extLst>
          </p:nvPr>
        </p:nvGraphicFramePr>
        <p:xfrm>
          <a:off x="628648" y="3950554"/>
          <a:ext cx="8092824" cy="2324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1603">
                  <a:extLst>
                    <a:ext uri="{9D8B030D-6E8A-4147-A177-3AD203B41FA5}">
                      <a16:colId xmlns:a16="http://schemas.microsoft.com/office/drawing/2014/main" xmlns="" val="3238238908"/>
                    </a:ext>
                  </a:extLst>
                </a:gridCol>
                <a:gridCol w="1011603">
                  <a:extLst>
                    <a:ext uri="{9D8B030D-6E8A-4147-A177-3AD203B41FA5}">
                      <a16:colId xmlns:a16="http://schemas.microsoft.com/office/drawing/2014/main" xmlns="" val="3538399236"/>
                    </a:ext>
                  </a:extLst>
                </a:gridCol>
                <a:gridCol w="1011603">
                  <a:extLst>
                    <a:ext uri="{9D8B030D-6E8A-4147-A177-3AD203B41FA5}">
                      <a16:colId xmlns:a16="http://schemas.microsoft.com/office/drawing/2014/main" xmlns="" val="1569694876"/>
                    </a:ext>
                  </a:extLst>
                </a:gridCol>
                <a:gridCol w="1011603">
                  <a:extLst>
                    <a:ext uri="{9D8B030D-6E8A-4147-A177-3AD203B41FA5}">
                      <a16:colId xmlns:a16="http://schemas.microsoft.com/office/drawing/2014/main" xmlns="" val="1202802815"/>
                    </a:ext>
                  </a:extLst>
                </a:gridCol>
                <a:gridCol w="1011603">
                  <a:extLst>
                    <a:ext uri="{9D8B030D-6E8A-4147-A177-3AD203B41FA5}">
                      <a16:colId xmlns:a16="http://schemas.microsoft.com/office/drawing/2014/main" xmlns="" val="3585844237"/>
                    </a:ext>
                  </a:extLst>
                </a:gridCol>
                <a:gridCol w="1011603">
                  <a:extLst>
                    <a:ext uri="{9D8B030D-6E8A-4147-A177-3AD203B41FA5}">
                      <a16:colId xmlns:a16="http://schemas.microsoft.com/office/drawing/2014/main" xmlns="" val="2376564261"/>
                    </a:ext>
                  </a:extLst>
                </a:gridCol>
                <a:gridCol w="1011603">
                  <a:extLst>
                    <a:ext uri="{9D8B030D-6E8A-4147-A177-3AD203B41FA5}">
                      <a16:colId xmlns:a16="http://schemas.microsoft.com/office/drawing/2014/main" xmlns="" val="760053466"/>
                    </a:ext>
                  </a:extLst>
                </a:gridCol>
                <a:gridCol w="1011603">
                  <a:extLst>
                    <a:ext uri="{9D8B030D-6E8A-4147-A177-3AD203B41FA5}">
                      <a16:colId xmlns:a16="http://schemas.microsoft.com/office/drawing/2014/main" xmlns="" val="218261815"/>
                    </a:ext>
                  </a:extLst>
                </a:gridCol>
              </a:tblGrid>
              <a:tr h="3169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dem.Acc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di.Acc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dos.Acc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der.Acc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D3A3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dem.Prep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der.Prep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di.Prep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dos.Prep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D3A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9795363"/>
                  </a:ext>
                </a:extLst>
              </a:tr>
              <a:tr h="3169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(100%)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(58%)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(8%)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059281453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986289289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(100%)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GB" sz="1200" b="1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(100%</a:t>
                      </a:r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(84%)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94013078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615874418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(100%)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(42%)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6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(8%)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C00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rgbClr val="EAEBF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16738065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413739135"/>
                  </a:ext>
                </a:extLst>
              </a:tr>
              <a:tr h="281709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531660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844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– </a:t>
            </a:r>
            <a:r>
              <a:rPr lang="en-US" dirty="0" err="1"/>
              <a:t>Varshever</a:t>
            </a:r>
            <a:r>
              <a:rPr lang="en-US" dirty="0"/>
              <a:t> corpus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597733"/>
            <a:ext cx="7886699" cy="4788750"/>
          </a:xfrm>
        </p:spPr>
        <p:txBody>
          <a:bodyPr>
            <a:normAutofit/>
          </a:bodyPr>
          <a:lstStyle/>
          <a:p>
            <a:pPr marL="452438" lvl="1" indent="-452438">
              <a:spcBef>
                <a:spcPts val="750"/>
              </a:spcBef>
            </a:pPr>
            <a:r>
              <a:rPr lang="en-US" dirty="0"/>
              <a:t>clear gender and case system, roughly in line with Standard Yiddish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traditional Mid-Eastern and South-Eastern dialect paradigms</a:t>
            </a:r>
          </a:p>
          <a:p>
            <a:pPr lvl="1">
              <a:spcBef>
                <a:spcPts val="75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438" lvl="1" indent="-452438">
              <a:spcBef>
                <a:spcPts val="7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feminine dative usually realized 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PREP+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although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PREP+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also attested</a:t>
            </a:r>
          </a:p>
          <a:p>
            <a:pPr lvl="1">
              <a:spcBef>
                <a:spcPts val="75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438" lvl="1" indent="-452438">
              <a:spcBef>
                <a:spcPts val="7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2/2 intimate nouns appear with ACC/DAT ending; 0/2 appear in Tribune corpus</a:t>
            </a:r>
          </a:p>
          <a:p>
            <a:pPr lvl="1">
              <a:spcBef>
                <a:spcPts val="750"/>
              </a:spcBef>
            </a:pPr>
            <a:endParaRPr lang="en-US" dirty="0"/>
          </a:p>
          <a:p>
            <a:pPr marL="452438" lvl="1" indent="-452438">
              <a:spcBef>
                <a:spcPts val="7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0/21 mismatched case/gender endings; 5/32 (15%) in Tribune corpus</a:t>
            </a:r>
          </a:p>
        </p:txBody>
      </p:sp>
    </p:spTree>
    <p:extLst>
      <p:ext uri="{BB962C8B-B14F-4D97-AF65-F5344CB8AC3E}">
        <p14:creationId xmlns:p14="http://schemas.microsoft.com/office/powerpoint/2010/main" val="151958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Elicited spoken data: no case marking on determiners or adjectives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xmlns="" id="{A83020C5-5803-F249-BC5A-8849D26318F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22690852"/>
              </p:ext>
            </p:extLst>
          </p:nvPr>
        </p:nvGraphicFramePr>
        <p:xfrm>
          <a:off x="146050" y="2011362"/>
          <a:ext cx="11060625" cy="40082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2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9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73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1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311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2512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4237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513034">
                <a:tc>
                  <a:txBody>
                    <a:bodyPr/>
                    <a:lstStyle/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</a:t>
                      </a: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MASCULINE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dirty="0" err="1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urem</a:t>
                      </a:r>
                      <a:r>
                        <a:rPr lang="en-GB" sz="1800" b="1" dirty="0" err="1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 man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the poor man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FEMININE</a:t>
                      </a:r>
                    </a:p>
                    <a:p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alte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fro:</a:t>
                      </a: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old woman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NEUTER</a:t>
                      </a:r>
                    </a:p>
                    <a:p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alte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purfolk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old couple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8690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urem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mentsh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poor person</a:t>
                      </a:r>
                    </a:p>
                    <a:p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git</a:t>
                      </a:r>
                      <a:r>
                        <a:rPr lang="en-GB" sz="18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besiə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good news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beste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flaysh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best meat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6513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zist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tsimes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 the sweetest </a:t>
                      </a:r>
                      <a:r>
                        <a:rPr lang="en-GB" sz="18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tsimes</a:t>
                      </a:r>
                      <a:endParaRPr lang="en-GB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tserisen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ə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shvarts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kapote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 the torn black </a:t>
                      </a:r>
                      <a:r>
                        <a:rPr lang="en-GB" sz="18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kapote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brayt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ofen</a:t>
                      </a:r>
                      <a:r>
                        <a:rPr lang="en-GB" sz="18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harts</a:t>
                      </a: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 a wide </a:t>
                      </a:r>
                    </a:p>
                    <a:p>
                      <a:r>
                        <a:rPr lang="en-GB" sz="18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open heart</a:t>
                      </a:r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89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Elicited written data: dictation task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xmlns="" id="{095D0227-178D-F348-9CF9-088AAB6F1E5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64360840"/>
              </p:ext>
            </p:extLst>
          </p:nvPr>
        </p:nvGraphicFramePr>
        <p:xfrm>
          <a:off x="628650" y="1846263"/>
          <a:ext cx="7886700" cy="18084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xmlns="" val="2613177718"/>
                    </a:ext>
                  </a:extLst>
                </a:gridCol>
                <a:gridCol w="1132114">
                  <a:extLst>
                    <a:ext uri="{9D8B030D-6E8A-4147-A177-3AD203B41FA5}">
                      <a16:colId xmlns:a16="http://schemas.microsoft.com/office/drawing/2014/main" xmlns="" val="2759752377"/>
                    </a:ext>
                  </a:extLst>
                </a:gridCol>
                <a:gridCol w="1458686">
                  <a:extLst>
                    <a:ext uri="{9D8B030D-6E8A-4147-A177-3AD203B41FA5}">
                      <a16:colId xmlns:a16="http://schemas.microsoft.com/office/drawing/2014/main" xmlns="" val="2365951179"/>
                    </a:ext>
                  </a:extLst>
                </a:gridCol>
                <a:gridCol w="1469571">
                  <a:extLst>
                    <a:ext uri="{9D8B030D-6E8A-4147-A177-3AD203B41FA5}">
                      <a16:colId xmlns:a16="http://schemas.microsoft.com/office/drawing/2014/main" xmlns="" val="2108237883"/>
                    </a:ext>
                  </a:extLst>
                </a:gridCol>
                <a:gridCol w="1426029">
                  <a:extLst>
                    <a:ext uri="{9D8B030D-6E8A-4147-A177-3AD203B41FA5}">
                      <a16:colId xmlns:a16="http://schemas.microsoft.com/office/drawing/2014/main" xmlns="" val="931212166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xmlns="" val="22777591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346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case marking 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4B38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case, nonstandard gender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gender, nonstandard case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nonstandard case, nonstandard gender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Ungrammatical form in standard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137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34.5%</a:t>
                      </a:r>
                    </a:p>
                  </a:txBody>
                  <a:tcPr>
                    <a:solidFill>
                      <a:srgbClr val="FFFF0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>
                    <a:solidFill>
                      <a:schemeClr val="accent5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17.5%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>
                    <a:solidFill>
                      <a:srgbClr val="FF0000">
                        <a:alpha val="4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842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17%-34%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2.5% - 54%</a:t>
                      </a:r>
                    </a:p>
                  </a:txBody>
                  <a:tcPr>
                    <a:solidFill>
                      <a:srgbClr val="FFFF0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7.5% - 13%</a:t>
                      </a:r>
                    </a:p>
                  </a:txBody>
                  <a:tcPr>
                    <a:solidFill>
                      <a:schemeClr val="accent5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 - 32%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 - 68%</a:t>
                      </a:r>
                    </a:p>
                  </a:txBody>
                  <a:tcPr>
                    <a:solidFill>
                      <a:srgbClr val="FF0000">
                        <a:alpha val="42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60163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4D2B15-2459-7743-B1A1-355770E99368}"/>
              </a:ext>
            </a:extLst>
          </p:cNvPr>
          <p:cNvSpPr txBox="1"/>
          <p:nvPr/>
        </p:nvSpPr>
        <p:spPr>
          <a:xfrm>
            <a:off x="628649" y="3984172"/>
            <a:ext cx="854015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ndividual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strategies again vary widely:</a:t>
            </a:r>
          </a:p>
          <a:p>
            <a:pPr marL="4445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PART_1: only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די -ע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forms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32% standard, 0% ungrammatical</a:t>
            </a:r>
          </a:p>
          <a:p>
            <a:pPr marL="44450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PART_2: mostly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דער (-ע)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forms  34% standard, 7% ungrammatical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28 forms expected overall, 60 forms found including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דער -ע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forms in all cases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;</a:t>
            </a:r>
          </a:p>
          <a:p>
            <a:pPr marL="444500" defTabSz="358775"/>
            <a:r>
              <a:rPr lang="he-IL" dirty="0" smtClean="0">
                <a:latin typeface="Arial" panose="020B0604020202020204" pitchFamily="34" charset="0"/>
                <a:sym typeface="Wingdings" pitchFamily="2" charset="2"/>
              </a:rPr>
              <a:t>דעם </a:t>
            </a:r>
            <a:r>
              <a:rPr lang="he-IL" dirty="0">
                <a:latin typeface="Arial" panose="020B0604020202020204" pitchFamily="34" charset="0"/>
                <a:sym typeface="Wingdings" pitchFamily="2" charset="2"/>
              </a:rPr>
              <a:t>–ע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forms in all cases, including NOM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11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of 18 plural forms were standard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די -ע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but 7 out of 18 (39%) occurred with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forms ungrammatical in the standard, mostly </a:t>
            </a:r>
            <a:r>
              <a:rPr lang="he-IL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דער -ע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but some </a:t>
            </a:r>
            <a:r>
              <a:rPr lang="he-IL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דעם -ע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2 instances of matched agreement of the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דער -ער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only 1 of which is F.DAT.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 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דעם -ן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forms used at all.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49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Elicited written data: copy editing task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3" y="1315321"/>
            <a:ext cx="3706144" cy="513918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53" y="1315321"/>
            <a:ext cx="3545566" cy="51391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3328" y="6488668"/>
            <a:ext cx="619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Adapted from article in the Yiddish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Tribune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9 March 2017 </a:t>
            </a:r>
          </a:p>
        </p:txBody>
      </p:sp>
    </p:spTree>
    <p:extLst>
      <p:ext uri="{BB962C8B-B14F-4D97-AF65-F5344CB8AC3E}">
        <p14:creationId xmlns:p14="http://schemas.microsoft.com/office/powerpoint/2010/main" val="303842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471829"/>
            <a:ext cx="7886700" cy="905087"/>
          </a:xfrm>
        </p:spPr>
        <p:txBody>
          <a:bodyPr/>
          <a:lstStyle/>
          <a:p>
            <a:r>
              <a:rPr lang="en-US" dirty="0"/>
              <a:t>Elicited written data: judgment task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1200259"/>
            <a:ext cx="1383610" cy="55374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989" y="1200259"/>
            <a:ext cx="1454791" cy="5537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071" y="1200260"/>
            <a:ext cx="1466721" cy="5537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224" y="1200261"/>
            <a:ext cx="1358028" cy="55374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32538" y="1351474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75059" y="1376916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4071" y="1348161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0531" y="1294408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32538" y="2672190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32538" y="2799148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75059" y="2545232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4238" y="2716640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68459" y="2480530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68459" y="2607488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80531" y="2497218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80531" y="2672190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32538" y="3351682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84238" y="3250166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64071" y="3097766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880531" y="3198290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32538" y="4564532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32538" y="4691490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84238" y="4437574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84238" y="4564532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64071" y="4310616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71288" y="4494640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880531" y="4379306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880712" y="4562422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80531" y="5406678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71288" y="5395222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84238" y="5458806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32538" y="5522180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932538" y="5852422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75059" y="5818394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71288" y="5752574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880712" y="5776096"/>
            <a:ext cx="15944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chemeClr val="accent6">
                    <a:lumMod val="75000"/>
                  </a:schemeClr>
                </a:solidFill>
                <a:latin typeface="Zapf Dingbats"/>
                <a:ea typeface="Zapf Dingbats"/>
                <a:cs typeface="Zapf Dingbats"/>
              </a:rPr>
              <a:t>✓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37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Published written (Tribune) data: inconsistent case marking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28457E18-8467-BE40-BBC9-6994B7039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271309"/>
              </p:ext>
            </p:extLst>
          </p:nvPr>
        </p:nvGraphicFramePr>
        <p:xfrm>
          <a:off x="800099" y="1843315"/>
          <a:ext cx="7543800" cy="2316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5950">
                  <a:extLst>
                    <a:ext uri="{9D8B030D-6E8A-4147-A177-3AD203B41FA5}">
                      <a16:colId xmlns:a16="http://schemas.microsoft.com/office/drawing/2014/main" xmlns="" val="1643378838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xmlns="" val="1049533116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xmlns="" val="639645028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xmlns="" val="3054175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genders </a:t>
                      </a: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case</a:t>
                      </a: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possible gender variant</a:t>
                      </a: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610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MASCULINE</a:t>
                      </a:r>
                    </a:p>
                    <a:p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61)</a:t>
                      </a: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anchor="ctr">
                    <a:solidFill>
                      <a:srgbClr val="FB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</a:p>
                  </a:txBody>
                  <a:tcPr anchor="ctr">
                    <a:solidFill>
                      <a:srgbClr val="CD3A34">
                        <a:alpha val="9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4510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FEMININE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56)</a:t>
                      </a: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12.5%</a:t>
                      </a:r>
                    </a:p>
                  </a:txBody>
                  <a:tcPr anchor="ctr">
                    <a:solidFill>
                      <a:srgbClr val="FB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53.5%</a:t>
                      </a:r>
                    </a:p>
                  </a:txBody>
                  <a:tcPr anchor="ctr">
                    <a:solidFill>
                      <a:srgbClr val="CD3A34">
                        <a:alpha val="9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1081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NEUTER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(total: 16)</a:t>
                      </a:r>
                    </a:p>
                  </a:txBody>
                  <a:tcPr anchor="ctr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anchor="ctr">
                    <a:solidFill>
                      <a:srgbClr val="FB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31.5%</a:t>
                      </a:r>
                    </a:p>
                  </a:txBody>
                  <a:tcPr anchor="ctr">
                    <a:solidFill>
                      <a:srgbClr val="CD3A34">
                        <a:alpha val="9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770276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FFB820-7CF3-034A-8322-0AFDE32297FF}"/>
              </a:ext>
            </a:extLst>
          </p:cNvPr>
          <p:cNvSpPr txBox="1"/>
          <p:nvPr/>
        </p:nvSpPr>
        <p:spPr>
          <a:xfrm>
            <a:off x="310242" y="4495799"/>
            <a:ext cx="85235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“other” forms include NOM </a:t>
            </a:r>
            <a:r>
              <a:rPr kumimoji="0" lang="he-IL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דעם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ACC </a:t>
            </a:r>
            <a:r>
              <a:rPr lang="he-I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דער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lang="he-I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די\דאס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mixed agreement </a:t>
            </a:r>
            <a:r>
              <a:rPr kumimoji="0" lang="he-IL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דער -ע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he-IL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דעם</a:t>
            </a:r>
            <a:r>
              <a:rPr kumimoji="0" lang="he-IL" sz="18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-ע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“possible gender variant”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involves forms corresponding to the standard grammar but assuming a non-standard gender assignment (e.g. </a:t>
            </a:r>
            <a:r>
              <a:rPr kumimoji="0" lang="he-IL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די גאנצע הויז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‘the whole house’)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MASC standard forms are boosted by a very high number of </a:t>
            </a:r>
            <a:r>
              <a:rPr lang="he-I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דער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forms overall, which happen to correspond to standard gender in the NOM.MASC.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majority of “other” FEM forms involve P+</a:t>
            </a:r>
            <a:r>
              <a:rPr lang="he-I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0044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5778450B-0E3D-E64B-8EBC-D8EA007AD1F6}"/>
              </a:ext>
            </a:extLst>
          </p:cNvPr>
          <p:cNvSpPr/>
          <p:nvPr/>
        </p:nvSpPr>
        <p:spPr>
          <a:xfrm>
            <a:off x="3007524" y="4719952"/>
            <a:ext cx="2697434" cy="2146710"/>
          </a:xfrm>
          <a:prstGeom prst="cloud">
            <a:avLst/>
          </a:prstGeom>
          <a:solidFill>
            <a:srgbClr val="4B384C">
              <a:alpha val="20392"/>
            </a:srgbClr>
          </a:solidFill>
          <a:ln>
            <a:solidFill>
              <a:srgbClr val="4B3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B38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5778450B-0E3D-E64B-8EBC-D8EA007AD1F6}"/>
              </a:ext>
            </a:extLst>
          </p:cNvPr>
          <p:cNvSpPr/>
          <p:nvPr/>
        </p:nvSpPr>
        <p:spPr>
          <a:xfrm>
            <a:off x="216000" y="4348762"/>
            <a:ext cx="2602222" cy="2017019"/>
          </a:xfrm>
          <a:prstGeom prst="cloud">
            <a:avLst/>
          </a:prstGeom>
          <a:solidFill>
            <a:srgbClr val="4B384C">
              <a:alpha val="20392"/>
            </a:srgbClr>
          </a:solidFill>
          <a:ln>
            <a:solidFill>
              <a:srgbClr val="4B3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B38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5778450B-0E3D-E64B-8EBC-D8EA007AD1F6}"/>
              </a:ext>
            </a:extLst>
          </p:cNvPr>
          <p:cNvSpPr/>
          <p:nvPr/>
        </p:nvSpPr>
        <p:spPr>
          <a:xfrm>
            <a:off x="6075762" y="4210410"/>
            <a:ext cx="3068238" cy="2155372"/>
          </a:xfrm>
          <a:prstGeom prst="cloud">
            <a:avLst/>
          </a:prstGeom>
          <a:solidFill>
            <a:srgbClr val="4B384C">
              <a:alpha val="20392"/>
            </a:srgbClr>
          </a:solidFill>
          <a:ln>
            <a:solidFill>
              <a:srgbClr val="4B3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B38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>
              <a:lnSpc>
                <a:spcPct val="90000"/>
              </a:lnSpc>
            </a:pPr>
            <a:r>
              <a:rPr lang="en-US" sz="3200" dirty="0">
                <a:solidFill>
                  <a:prstClr val="white"/>
                </a:solidFill>
              </a:rPr>
              <a:t>Case – summary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sz="quarter" idx="13"/>
          </p:nvPr>
        </p:nvSpPr>
        <p:spPr>
          <a:xfrm>
            <a:off x="630238" y="1265942"/>
            <a:ext cx="7859712" cy="3369804"/>
          </a:xfrm>
        </p:spPr>
        <p:txBody>
          <a:bodyPr>
            <a:normAutofit fontScale="85000" lnSpcReduction="10000"/>
          </a:bodyPr>
          <a:lstStyle/>
          <a:p>
            <a:pPr marL="365125" indent="-365125"/>
            <a:r>
              <a:rPr lang="en-US" b="0" dirty="0"/>
              <a:t>historical data: nominative, accusative, and dative in all three genders</a:t>
            </a:r>
          </a:p>
          <a:p>
            <a:pPr marL="712788" lvl="1" indent="-365125" defTabSz="712788">
              <a:tabLst>
                <a:tab pos="800100" algn="l"/>
              </a:tabLst>
            </a:pPr>
            <a:r>
              <a:rPr lang="en-US" b="0" dirty="0"/>
              <a:t>non-standard use of ‘di’ in </a:t>
            </a:r>
            <a:r>
              <a:rPr lang="en-US" b="0" dirty="0" err="1"/>
              <a:t>Varshever</a:t>
            </a:r>
            <a:r>
              <a:rPr lang="en-US" b="0" dirty="0"/>
              <a:t> FEM.DAT</a:t>
            </a:r>
            <a:endParaRPr lang="en-US" dirty="0"/>
          </a:p>
          <a:p>
            <a:pPr marL="365125" indent="-365125"/>
            <a:r>
              <a:rPr lang="en-US" b="0" dirty="0"/>
              <a:t>elicited spoken data shows no case or gender marking</a:t>
            </a:r>
          </a:p>
          <a:p>
            <a:pPr marL="365125" indent="-365125"/>
            <a:r>
              <a:rPr lang="en-US" b="0" dirty="0"/>
              <a:t>elicited written data shows no awareness of purpose of case endings, allowance of multiple correct forms</a:t>
            </a:r>
          </a:p>
          <a:p>
            <a:pPr marL="365125" indent="-365125"/>
            <a:r>
              <a:rPr lang="en-US" b="0" dirty="0"/>
              <a:t>published written data shows high degree of inconsistency, including novel forms e.g. NOM </a:t>
            </a:r>
            <a:r>
              <a:rPr lang="he-IL" b="0" dirty="0"/>
              <a:t>דעם</a:t>
            </a:r>
            <a:endParaRPr lang="en-US" b="0" dirty="0"/>
          </a:p>
          <a:p>
            <a:pPr marL="88900" indent="-88900"/>
            <a:endParaRPr lang="en-US" b="0" dirty="0"/>
          </a:p>
        </p:txBody>
      </p:sp>
      <p:sp>
        <p:nvSpPr>
          <p:cNvPr id="2" name="TextBox 1"/>
          <p:cNvSpPr txBox="1"/>
          <p:nvPr/>
        </p:nvSpPr>
        <p:spPr>
          <a:xfrm>
            <a:off x="473670" y="4719952"/>
            <a:ext cx="188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i="1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איך זאג קיינמאל נישט ׳די׳ אדער ׳דאס׳ – איך זאג ׳דע׳ אדער ׳דעם׳</a:t>
            </a:r>
            <a:endParaRPr lang="en-US" i="1" dirty="0">
              <a:solidFill>
                <a:srgbClr val="4B38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8534" y="4549432"/>
            <a:ext cx="1931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i="1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רעדן אין אידיש, מע קען נישט הערן אזא</a:t>
            </a:r>
            <a:r>
              <a:rPr lang="en-CA" i="1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i="1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חילוק. מע זאגט ׳דע מענטש׳ – קען זיין ׳דער׳, קען זיין ׳</a:t>
            </a:r>
            <a:r>
              <a:rPr lang="he-IL" i="1" dirty="0">
                <a:solidFill>
                  <a:srgbClr val="4B384C"/>
                </a:solidFill>
                <a:latin typeface="Arial" panose="020B0604020202020204" pitchFamily="34" charset="0"/>
              </a:rPr>
              <a:t>די׳</a:t>
            </a:r>
            <a:endParaRPr lang="en-US" i="1" dirty="0">
              <a:solidFill>
                <a:srgbClr val="4B38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6153" y="5079356"/>
            <a:ext cx="2087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e-IL" i="1" dirty="0">
                <a:solidFill>
                  <a:srgbClr val="4B38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איך הוב געלערנט וועגן ׳דער׳ און ׳די׳ אין שולע, אבער איך געדענק נישט וואס...</a:t>
            </a:r>
            <a:endParaRPr lang="en-US" i="1" dirty="0">
              <a:solidFill>
                <a:srgbClr val="4B38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458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claim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xmlns="" id="{7B782860-F663-664D-8143-75309A287F28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800" b="0" dirty="0"/>
              <a:t>in contrast to Standard Yiddish and pre-War spoken dialects, contemporary SHH has no case or gender on nominals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800" b="0" dirty="0"/>
              <a:t>other Hasidic communities seem to have also lost case and gender, but we have no systematic data 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800" b="0" dirty="0"/>
              <a:t>many have noted (advanced) morphological syncretism in the case and gender paradigms (Krogh (2012), </a:t>
            </a:r>
            <a:r>
              <a:rPr lang="en-GB" sz="1800" b="0" dirty="0" err="1"/>
              <a:t>Assouline</a:t>
            </a:r>
            <a:r>
              <a:rPr lang="en-GB" sz="1800" b="0" dirty="0"/>
              <a:t> (2014), Sadock &amp; </a:t>
            </a:r>
            <a:r>
              <a:rPr lang="en-GB" sz="1800" b="0" dirty="0" err="1"/>
              <a:t>Masor</a:t>
            </a:r>
            <a:r>
              <a:rPr lang="en-GB" sz="1800" b="0" dirty="0"/>
              <a:t> (2018))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800" b="0" dirty="0"/>
              <a:t>we argue for full loss of the notion of case and gender in the mental grammar of contemporary SHH Yiddish speakers  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800" b="0" dirty="0"/>
              <a:t>this is rapid and pervasive language change: the linguistic character of the language is altered (cf. Middle vs. Modern English, where the same change happened over 400 years)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112272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29797" y="1405941"/>
            <a:ext cx="7860153" cy="4581202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we are witnessing rapid, pervasive, general language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rapid: (</a:t>
            </a:r>
            <a:r>
              <a:rPr lang="en-US" sz="2200" b="0" dirty="0"/>
              <a:t>father b.1923 -son b.1963 data differences)</a:t>
            </a:r>
            <a:endParaRPr lang="he-IL" sz="2200" b="0" dirty="0"/>
          </a:p>
          <a:p>
            <a:endParaRPr lang="en-US" sz="22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pervasive: syntactic effects </a:t>
            </a:r>
          </a:p>
          <a:p>
            <a:r>
              <a:rPr lang="en-US" sz="2800" b="0" dirty="0"/>
              <a:t>	- </a:t>
            </a:r>
            <a:r>
              <a:rPr lang="en-US" sz="2200" b="0" dirty="0"/>
              <a:t>OVS sentences are not accepted</a:t>
            </a:r>
          </a:p>
          <a:p>
            <a:r>
              <a:rPr lang="en-US" sz="2200" b="0" dirty="0"/>
              <a:t>	- V-O adjacency is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0" dirty="0"/>
          </a:p>
          <a:p>
            <a:pPr marL="541338" indent="-541338">
              <a:buFont typeface="Arial" panose="020B0604020202020204" pitchFamily="34" charset="0"/>
              <a:buChar char="•"/>
            </a:pPr>
            <a:r>
              <a:rPr lang="en-US" sz="2800" b="0" dirty="0"/>
              <a:t>general: previous work, </a:t>
            </a:r>
            <a:r>
              <a:rPr lang="en-GB" sz="2800" b="0" dirty="0"/>
              <a:t>Krogh (2012), </a:t>
            </a:r>
            <a:r>
              <a:rPr lang="en-GB" sz="2800" b="0" dirty="0" err="1"/>
              <a:t>Assouline</a:t>
            </a:r>
            <a:r>
              <a:rPr lang="en-GB" sz="2800" b="0" dirty="0"/>
              <a:t> (2014), Sadock &amp; </a:t>
            </a:r>
            <a:r>
              <a:rPr lang="en-GB" sz="2800" b="0" dirty="0" err="1"/>
              <a:t>Masor</a:t>
            </a:r>
            <a:r>
              <a:rPr lang="en-GB" sz="2800" b="0" dirty="0"/>
              <a:t> (2018),</a:t>
            </a:r>
            <a:r>
              <a:rPr lang="en-US" sz="2800" b="0" dirty="0"/>
              <a:t> and our own ongoing fieldwork shows the same changes in Antwerp, US, and Israel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685446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629797" y="1493027"/>
            <a:ext cx="7860153" cy="469770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the Shoah and associated geographic dispersal of the Ashkenazi people, exposing Yiddish to new contact languages and to dialect levelling</a:t>
            </a:r>
            <a:endParaRPr lang="en-GB" sz="2400" b="0" dirty="0"/>
          </a:p>
          <a:p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internal causes: underlying spoken dialect had final </a:t>
            </a:r>
            <a:r>
              <a:rPr lang="en-US" sz="2400" b="0" i="1" dirty="0"/>
              <a:t>r</a:t>
            </a:r>
            <a:r>
              <a:rPr lang="en-US" sz="2400" b="0" dirty="0"/>
              <a:t> deletion and partial ACC-DAT </a:t>
            </a:r>
            <a:r>
              <a:rPr lang="en-US" sz="2400" b="0" dirty="0" err="1"/>
              <a:t>syncretisms</a:t>
            </a:r>
            <a:r>
              <a:rPr lang="en-US" sz="2400" b="0" dirty="0"/>
              <a:t> </a:t>
            </a:r>
            <a:r>
              <a:rPr lang="en-US" sz="2000" b="0" dirty="0"/>
              <a:t>(Krogh 2018)</a:t>
            </a:r>
          </a:p>
          <a:p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possible broken transition? first post-War generation had many L2 speakers</a:t>
            </a:r>
          </a:p>
          <a:p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/>
              <a:t>predominantly spoken usage, little formal education, lack of connection to written Yiddish (cf. Pennsylvania Dutch)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972734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 useBgFill="1"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692647"/>
            <a:ext cx="8240439" cy="5484318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he-IL" sz="8800" dirty="0" err="1"/>
              <a:t>שכוייח</a:t>
            </a:r>
            <a:r>
              <a:rPr lang="he-IL" sz="8800" dirty="0"/>
              <a:t>!</a:t>
            </a:r>
            <a:endParaRPr lang="en-US" sz="88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000" b="0" dirty="0"/>
              <a:t>Thanks to Eli Benedict, Mendy </a:t>
            </a:r>
            <a:r>
              <a:rPr lang="en-US" sz="2000" b="0" dirty="0" err="1"/>
              <a:t>Cahan</a:t>
            </a:r>
            <a:r>
              <a:rPr lang="en-US" sz="2000" b="0" dirty="0"/>
              <a:t>, Shifra Hiley, Shmuel Hiley, and Izzy Posen and the Yung </a:t>
            </a:r>
            <a:r>
              <a:rPr lang="en-US" sz="2000" b="0" dirty="0" err="1"/>
              <a:t>Yidish</a:t>
            </a:r>
            <a:r>
              <a:rPr lang="en-US" sz="2000" b="0" dirty="0"/>
              <a:t> Library, Museum and </a:t>
            </a:r>
            <a:r>
              <a:rPr lang="en-US" sz="2000" b="0" dirty="0" smtClean="0"/>
              <a:t>Cultural </a:t>
            </a:r>
            <a:r>
              <a:rPr lang="en-US" sz="2000" b="0" dirty="0"/>
              <a:t>Centre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17" y="4939902"/>
            <a:ext cx="4076372" cy="978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3145" y="66215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466897" y="6085490"/>
            <a:ext cx="4402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research is funded by the Arts and Humanities Research Council.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9" y="4991653"/>
            <a:ext cx="4382017" cy="16200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1531F0D-A6F3-5A42-8F89-3BABA4EE0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338" y="500910"/>
            <a:ext cx="1763751" cy="18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32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4" y="680967"/>
            <a:ext cx="8515351" cy="382387"/>
          </a:xfrm>
        </p:spPr>
        <p:txBody>
          <a:bodyPr/>
          <a:lstStyle/>
          <a:p>
            <a:r>
              <a:rPr lang="en-US" dirty="0"/>
              <a:t>Published written (Tribune) data: examples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7549A747-5EEC-914E-83BD-DCDD6706AE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0595516"/>
              </p:ext>
            </p:extLst>
          </p:nvPr>
        </p:nvGraphicFramePr>
        <p:xfrm>
          <a:off x="0" y="1447800"/>
          <a:ext cx="9385300" cy="43675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6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87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384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293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98904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6444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466850">
                <a:tc>
                  <a:txBody>
                    <a:bodyPr/>
                    <a:lstStyle/>
                    <a:p>
                      <a:endParaRPr lang="en-GB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אויף דער לינקע זייט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CA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oyf</a:t>
                      </a:r>
                      <a:r>
                        <a:rPr lang="en-CA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der</a:t>
                      </a:r>
                      <a:r>
                        <a:rPr lang="en-CA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link</a:t>
                      </a:r>
                      <a:r>
                        <a:rPr lang="en-CA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CA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zayt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 </a:t>
                      </a:r>
                      <a:r>
                        <a:rPr lang="en-CA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m.nom</a:t>
                      </a:r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left.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f.nom</a:t>
                      </a:r>
                      <a:r>
                        <a:rPr lang="en-CA" sz="16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side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CA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‘on the left side’ 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dirty="0">
                          <a:latin typeface="Courier New"/>
                          <a:cs typeface="+mn-cs"/>
                        </a:rPr>
                        <a:t>לכבוד דער איבערגעגעבענע מנהל</a:t>
                      </a:r>
                      <a:endParaRPr lang="en-GB" sz="1600" dirty="0">
                        <a:latin typeface="Courier New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lekoved</a:t>
                      </a:r>
                      <a:r>
                        <a:rPr lang="en-C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</a:t>
                      </a:r>
                      <a:r>
                        <a:rPr lang="en-CA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ibergegebene</a:t>
                      </a:r>
                      <a:r>
                        <a:rPr lang="en-CA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menahel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in.honour.of</a:t>
                      </a:r>
                      <a:r>
                        <a:rPr lang="en-CA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CA" sz="1600" i="1" cap="smal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m.nom</a:t>
                      </a:r>
                      <a:r>
                        <a:rPr lang="en-CA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devoted.</a:t>
                      </a:r>
                      <a:r>
                        <a:rPr lang="en-CA" sz="1600" i="1" cap="smal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f.nom</a:t>
                      </a:r>
                      <a:r>
                        <a:rPr lang="en-CA" sz="1600" i="1" cap="small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CA" sz="1600" i="1" cap="small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CA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director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‘in honour of the devoted director’ 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0350">
                <a:tc>
                  <a:txBody>
                    <a:bodyPr/>
                    <a:lstStyle/>
                    <a:p>
                      <a:endParaRPr lang="en-GB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די גאנצע הויז נומער </a:t>
                      </a:r>
                      <a:r>
                        <a:rPr lang="x-none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187</a:t>
                      </a:r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איז איבערגעארבעט געוואן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CA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gants</a:t>
                      </a:r>
                      <a:r>
                        <a:rPr lang="en-CA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CA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hoyz</a:t>
                      </a:r>
                      <a:r>
                        <a:rPr lang="en-CA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numer</a:t>
                      </a:r>
                      <a:r>
                        <a:rPr lang="en-CA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187 </a:t>
                      </a:r>
                      <a:r>
                        <a:rPr lang="en-GB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 </a:t>
                      </a:r>
                    </a:p>
                    <a:p>
                      <a:r>
                        <a:rPr lang="en-CA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whole.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f.nom</a:t>
                      </a:r>
                      <a:r>
                        <a:rPr lang="en-CA" sz="16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CA" sz="16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house number 187 …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CA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‘the whole of house number 187 …’ 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האט מען אפגעקויפט דעם דערנעבנדיגן הויז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CA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hot men </a:t>
                      </a:r>
                      <a:r>
                        <a:rPr lang="en-CA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opgekoyft</a:t>
                      </a:r>
                      <a:r>
                        <a:rPr lang="en-CA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</a:t>
                      </a:r>
                      <a:r>
                        <a:rPr lang="en-CA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dernebndig</a:t>
                      </a:r>
                      <a:r>
                        <a:rPr lang="en-CA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CA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hoyz</a:t>
                      </a:r>
                      <a:endParaRPr lang="en-GB" sz="16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 one </a:t>
                      </a:r>
                      <a:r>
                        <a:rPr lang="en-CA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up.bought</a:t>
                      </a:r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m.acc</a:t>
                      </a:r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nearby.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m.acc</a:t>
                      </a:r>
                      <a:r>
                        <a:rPr lang="en-CA" sz="16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house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CA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‘they bought up the nearby house’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46200">
                <a:tc>
                  <a:txBody>
                    <a:bodyPr/>
                    <a:lstStyle/>
                    <a:p>
                      <a:endParaRPr lang="en-GB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דער בריטישער פרעמיער מיניסטארשע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CA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der </a:t>
                      </a:r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british</a:t>
                      </a:r>
                      <a:r>
                        <a:rPr lang="en-CA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</a:t>
                      </a:r>
                      <a:r>
                        <a:rPr lang="en-CA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premier </a:t>
                      </a:r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ministor</a:t>
                      </a:r>
                      <a:r>
                        <a:rPr lang="en-CA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she</a:t>
                      </a:r>
                      <a:r>
                        <a:rPr lang="en-CA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terisa</a:t>
                      </a:r>
                      <a:r>
                        <a:rPr lang="en-CA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mey</a:t>
                      </a:r>
                      <a:r>
                        <a:rPr lang="en-CA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…</a:t>
                      </a:r>
                      <a:endParaRPr lang="en-GB" sz="16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CA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m.nom</a:t>
                      </a:r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British.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m.nom</a:t>
                      </a:r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prime </a:t>
                      </a:r>
                      <a:r>
                        <a:rPr lang="en-CA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minister.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Theresa May …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בריטישע פרעמיער מיניסטארשע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british</a:t>
                      </a:r>
                      <a:r>
                        <a:rPr lang="en-CA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CA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premier</a:t>
                      </a:r>
                      <a:r>
                        <a:rPr lang="en-CA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minist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CA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CA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she</a:t>
                      </a:r>
                      <a:r>
                        <a:rPr lang="en-CA" sz="1600" b="1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…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CA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British.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f.nom</a:t>
                      </a:r>
                      <a:r>
                        <a:rPr lang="en-CA" sz="16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prime </a:t>
                      </a:r>
                      <a:r>
                        <a:rPr lang="en-CA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minister.</a:t>
                      </a:r>
                      <a:r>
                        <a:rPr lang="en-CA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CA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CA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‘British Prime Minister Theresa May’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678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52" y="593124"/>
            <a:ext cx="9046691" cy="702277"/>
          </a:xfrm>
        </p:spPr>
        <p:txBody>
          <a:bodyPr/>
          <a:lstStyle/>
          <a:p>
            <a:r>
              <a:rPr lang="en-US" sz="2800" dirty="0"/>
              <a:t>Historical Hasidic written data: R. </a:t>
            </a:r>
            <a:r>
              <a:rPr lang="en-US" sz="2800" dirty="0" err="1"/>
              <a:t>Nahman’s</a:t>
            </a:r>
            <a:r>
              <a:rPr lang="en-US" sz="2800" dirty="0"/>
              <a:t> tales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xmlns="" id="{A83020C5-5803-F249-BC5A-8849D26318F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75621211"/>
              </p:ext>
            </p:extLst>
          </p:nvPr>
        </p:nvGraphicFramePr>
        <p:xfrm>
          <a:off x="168532" y="1208172"/>
          <a:ext cx="11051578" cy="54166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95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206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10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553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7140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248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3842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670952">
                <a:tc>
                  <a:txBody>
                    <a:bodyPr/>
                    <a:lstStyle/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</a:t>
                      </a: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MAS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he-IL" sz="14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הָט זוּךְ דֶער קֵייסֶר גִלָאזְט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hot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zikh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der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keyser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gelozt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…</a:t>
                      </a:r>
                    </a:p>
                    <a:p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has</a:t>
                      </a:r>
                      <a:r>
                        <a:rPr lang="en-GB" sz="14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refl</a:t>
                      </a:r>
                      <a:r>
                        <a:rPr lang="en-GB" sz="1400" i="1" kern="1200" cap="none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GB" sz="14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m.nom</a:t>
                      </a:r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emperor let …</a:t>
                      </a: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‘the emperor went out …’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FEM</a:t>
                      </a:r>
                      <a:endParaRPr lang="en-GB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הָאט דִיא מַלְכָּה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hot di </a:t>
                      </a:r>
                      <a:r>
                        <a:rPr lang="en-GB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malke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…</a:t>
                      </a:r>
                    </a:p>
                    <a:p>
                      <a:r>
                        <a:rPr lang="en-GB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has </a:t>
                      </a:r>
                      <a:r>
                        <a:rPr lang="en-GB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GB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f.nom</a:t>
                      </a:r>
                      <a:r>
                        <a:rPr lang="en-GB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queen …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‘so the queen …’ 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NEUT</a:t>
                      </a:r>
                      <a:endParaRPr lang="en-GB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נָאר דָאס הֶעמְד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 nor dos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hemd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 except </a:t>
                      </a:r>
                      <a:r>
                        <a:rPr lang="en-US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US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n.nom</a:t>
                      </a:r>
                      <a:r>
                        <a:rPr lang="en-US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shirt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‘… except their shirt’</a:t>
                      </a:r>
                    </a:p>
                    <a:p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1089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e-IL" sz="14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שְלָאפֶן דֶעם גַאנְצִין מֵעֵת לְעֵת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shlofn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gantsn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mes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-les</a:t>
                      </a:r>
                    </a:p>
                    <a:p>
                      <a:r>
                        <a:rPr lang="en-GB" sz="14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to.sleep</a:t>
                      </a:r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GB" sz="14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m.acc</a:t>
                      </a:r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whole-</a:t>
                      </a:r>
                      <a:r>
                        <a:rPr lang="en-GB" sz="14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m.acc</a:t>
                      </a:r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24-hour.period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‘sleep the whole day and night’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הָט עֶר אוּם דֶער צֵיילְט דוּא גַאנְצוּ מַעֲשֵׂה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hot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dertseylt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gantse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mayse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has he him told </a:t>
                      </a:r>
                      <a:r>
                        <a:rPr lang="en-US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US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f.acc</a:t>
                      </a:r>
                      <a:r>
                        <a:rPr lang="en-US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whole-</a:t>
                      </a:r>
                      <a:r>
                        <a:rPr lang="en-US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f.acc</a:t>
                      </a:r>
                      <a:r>
                        <a:rPr lang="en-US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story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‘so he told him the whole story’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וַוייזוּן דָאס אוֹרְט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GB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vayzn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dos ort</a:t>
                      </a:r>
                    </a:p>
                    <a:p>
                      <a:r>
                        <a:rPr lang="en-GB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to.show</a:t>
                      </a:r>
                      <a:r>
                        <a:rPr lang="en-GB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GB" sz="1600" i="1" kern="1200" cap="small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n.acc</a:t>
                      </a:r>
                      <a:r>
                        <a:rPr lang="en-GB" sz="16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place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‘to show him the place’ 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4653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e-IL" sz="14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מוֹדיע גִוֶוען דֶעם מלךְ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moydiye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geven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</a:t>
                      </a:r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meylekh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inform were the.</a:t>
                      </a:r>
                      <a:r>
                        <a:rPr lang="en-GB" sz="14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m.dat</a:t>
                      </a:r>
                      <a:r>
                        <a:rPr lang="en-GB" sz="14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king</a:t>
                      </a:r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GB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‘informed the king of it’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אוֹף דֶר וֶועלְט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GB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der </a:t>
                      </a:r>
                      <a:r>
                        <a:rPr lang="en-GB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velt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GB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into the.</a:t>
                      </a:r>
                      <a:r>
                        <a:rPr lang="en-GB" sz="16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f.dat</a:t>
                      </a:r>
                      <a:r>
                        <a:rPr lang="en-GB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world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‘into the world’ </a:t>
                      </a:r>
                    </a:p>
                    <a:p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e-IL" sz="1600" kern="1200" dirty="0">
                          <a:solidFill>
                            <a:schemeClr val="dk1"/>
                          </a:solidFill>
                          <a:effectLst/>
                          <a:latin typeface="Courier New" panose="02070309020205020404" pitchFamily="49" charset="0"/>
                          <a:ea typeface="+mn-ea"/>
                          <a:cs typeface="+mn-cs"/>
                        </a:rPr>
                        <a:t>מוּט אַקְלֵיין שׁוּפֶעל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Courier New" panose="02070309020205020404" pitchFamily="49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kleyn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shifl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 a small.</a:t>
                      </a:r>
                      <a:r>
                        <a:rPr lang="en-US" sz="16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n.dat</a:t>
                      </a:r>
                      <a:r>
                        <a:rPr lang="en-US" sz="16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boat-</a:t>
                      </a:r>
                      <a:r>
                        <a:rPr lang="en-US" sz="1600" i="1" kern="1200" cap="small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dim</a:t>
                      </a:r>
                      <a:endParaRPr lang="en-GB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‘with a small boat’ 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243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52" y="593124"/>
            <a:ext cx="9046691" cy="702277"/>
          </a:xfrm>
        </p:spPr>
        <p:txBody>
          <a:bodyPr/>
          <a:lstStyle/>
          <a:p>
            <a:r>
              <a:rPr lang="en-US" sz="2800" dirty="0"/>
              <a:t>Historical Hasidic </a:t>
            </a:r>
            <a:r>
              <a:rPr lang="en-US" sz="2800" dirty="0" smtClean="0"/>
              <a:t>spoken </a:t>
            </a:r>
            <a:r>
              <a:rPr lang="en-US" sz="2800" dirty="0"/>
              <a:t>data: </a:t>
            </a:r>
            <a:r>
              <a:rPr lang="en-US" sz="2800" dirty="0" err="1" smtClean="0"/>
              <a:t>rebbes</a:t>
            </a:r>
            <a:endParaRPr lang="en-US" sz="2800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xmlns="" id="{A83020C5-5803-F249-BC5A-8849D26318F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97917155"/>
              </p:ext>
            </p:extLst>
          </p:nvPr>
        </p:nvGraphicFramePr>
        <p:xfrm>
          <a:off x="168532" y="1208172"/>
          <a:ext cx="11051578" cy="5433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95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206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10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553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27140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2484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73842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670952">
                <a:tc>
                  <a:txBody>
                    <a:bodyPr/>
                    <a:lstStyle/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</a:t>
                      </a: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MASCULINE</a:t>
                      </a:r>
                    </a:p>
                    <a:p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hut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gevist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az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der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khayrem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iz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nisht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gerekht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GB" sz="14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 has known that </a:t>
                      </a:r>
                      <a:r>
                        <a:rPr lang="en-GB" sz="1400" i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GB" sz="14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m.nom</a:t>
                      </a:r>
                      <a:r>
                        <a:rPr lang="en-GB" sz="14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ban is not right 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‘he knew that the ban was wrong’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FEMININE</a:t>
                      </a:r>
                    </a:p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shtuәt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i: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geven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misnagdishe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shtuәt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GB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GB" sz="16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f.nom</a:t>
                      </a:r>
                      <a:r>
                        <a:rPr lang="en-GB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town is was a </a:t>
                      </a:r>
                      <a:r>
                        <a:rPr lang="en-GB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mitnaggedic-</a:t>
                      </a:r>
                      <a:r>
                        <a:rPr lang="en-GB" sz="16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f.nom</a:t>
                      </a:r>
                      <a:r>
                        <a:rPr lang="en-GB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town 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‘the town was a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mitnaggedic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town’ </a:t>
                      </a:r>
                      <a:endParaRPr lang="en-GB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NEUTER</a:t>
                      </a:r>
                    </a:p>
                    <a:p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dus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ershte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mul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US" sz="16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n.nom</a:t>
                      </a:r>
                      <a:r>
                        <a:rPr lang="en-US" sz="1600" i="1" kern="1200" cap="small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6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first-</a:t>
                      </a:r>
                      <a:r>
                        <a:rPr lang="en-US" sz="16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n.nom</a:t>
                      </a:r>
                      <a:r>
                        <a:rPr lang="en-US" sz="1600" i="1" kern="1200" cap="small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6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sz="1600" i="1" kern="1200" cap="small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‘the first time’ 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93517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</a:p>
                    <a:p>
                      <a:endParaRPr lang="en-GB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haltn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yontef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i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to.keep</a:t>
                      </a: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i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the.</a:t>
                      </a:r>
                      <a:r>
                        <a:rPr lang="en-US" sz="14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m.acc</a:t>
                      </a:r>
                      <a:r>
                        <a:rPr lang="en-US" sz="14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festival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‘to keep the festival’ 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husti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gemakht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yeyde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halbe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shuә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i="1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have.you</a:t>
                      </a:r>
                      <a:r>
                        <a:rPr lang="en-GB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made every-</a:t>
                      </a:r>
                      <a:r>
                        <a:rPr lang="en-GB" sz="16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f.acc</a:t>
                      </a:r>
                      <a:r>
                        <a:rPr lang="en-GB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half-</a:t>
                      </a:r>
                      <a:r>
                        <a:rPr lang="en-GB" sz="16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f.acc</a:t>
                      </a:r>
                      <a:r>
                        <a:rPr lang="en-GB" sz="1600" i="1" kern="1200" cap="small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hour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‘you did [it] every half an hour’ </a:t>
                      </a:r>
                      <a:endParaRPr lang="en-GB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halb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yuәr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half.</a:t>
                      </a:r>
                      <a:r>
                        <a:rPr lang="en-US" sz="16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n.acc</a:t>
                      </a:r>
                      <a:r>
                        <a:rPr lang="en-US" sz="1600" i="1" kern="1200" cap="small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year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‘half a year’ </a:t>
                      </a:r>
                      <a:endParaRPr lang="en-GB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4653">
                <a:tc>
                  <a:txBody>
                    <a:bodyPr/>
                    <a:lstStyle/>
                    <a:p>
                      <a:r>
                        <a:rPr lang="en-GB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3a.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ofn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gantsn</a:t>
                      </a:r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gif</a:t>
                      </a:r>
                    </a:p>
                    <a:p>
                      <a:r>
                        <a:rPr lang="en-GB" sz="14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on-the.</a:t>
                      </a:r>
                      <a:r>
                        <a:rPr lang="en-GB" sz="1400" i="1" kern="1200" cap="small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m.dat</a:t>
                      </a:r>
                      <a:r>
                        <a:rPr lang="en-GB" sz="14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whole-</a:t>
                      </a:r>
                      <a:r>
                        <a:rPr lang="en-GB" sz="1400" i="1" kern="1200" cap="small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m.dat</a:t>
                      </a:r>
                      <a:r>
                        <a:rPr lang="en-GB" sz="14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body</a:t>
                      </a:r>
                      <a:endParaRPr lang="en-GB" sz="14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‘on his (lit: the) whole body’ 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shluft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der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erd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nisht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kayn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bet</a:t>
                      </a:r>
                    </a:p>
                    <a:p>
                      <a:r>
                        <a:rPr lang="en-GB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one sleeps on the.</a:t>
                      </a:r>
                      <a:r>
                        <a:rPr lang="en-GB" sz="1600" i="1" kern="1200" cap="small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f.dat</a:t>
                      </a:r>
                      <a:r>
                        <a:rPr lang="en-GB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ground, not on </a:t>
                      </a:r>
                      <a:r>
                        <a:rPr lang="en-GB" sz="1600" i="1" kern="1200" cap="small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neg</a:t>
                      </a:r>
                      <a:r>
                        <a:rPr lang="en-GB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bed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‘they sleep on the ground, not in a bed’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groys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kol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 a big.</a:t>
                      </a:r>
                      <a:r>
                        <a:rPr lang="en-GB" sz="1600" i="1" kern="1200" cap="small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n.dat</a:t>
                      </a:r>
                      <a:r>
                        <a:rPr lang="en-GB" sz="1600" i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voice 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‘with a loud voice’</a:t>
                      </a:r>
                      <a:endParaRPr lang="en-GB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434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Elicited written data: judgment task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xmlns="" id="{74683C56-F732-C049-BEDD-3FA3ACD0B72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46991970"/>
              </p:ext>
            </p:extLst>
          </p:nvPr>
        </p:nvGraphicFramePr>
        <p:xfrm>
          <a:off x="628650" y="1846263"/>
          <a:ext cx="7886700" cy="174757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54050">
                  <a:extLst>
                    <a:ext uri="{9D8B030D-6E8A-4147-A177-3AD203B41FA5}">
                      <a16:colId xmlns:a16="http://schemas.microsoft.com/office/drawing/2014/main" xmlns="" val="141279504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4152507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xmlns="" val="1259127894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xmlns="" val="2678486910"/>
                    </a:ext>
                  </a:extLst>
                </a:gridCol>
                <a:gridCol w="269875">
                  <a:extLst>
                    <a:ext uri="{9D8B030D-6E8A-4147-A177-3AD203B41FA5}">
                      <a16:colId xmlns:a16="http://schemas.microsoft.com/office/drawing/2014/main" xmlns="" val="936265887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xmlns="" val="100290013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xmlns="" val="3486945606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xmlns="" val="1496578061"/>
                    </a:ext>
                  </a:extLst>
                </a:gridCol>
                <a:gridCol w="241300">
                  <a:extLst>
                    <a:ext uri="{9D8B030D-6E8A-4147-A177-3AD203B41FA5}">
                      <a16:colId xmlns:a16="http://schemas.microsoft.com/office/drawing/2014/main" xmlns="" val="2459833341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xmlns="" val="3462705798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xmlns="" val="3225904538"/>
                    </a:ext>
                  </a:extLst>
                </a:gridCol>
                <a:gridCol w="657225">
                  <a:extLst>
                    <a:ext uri="{9D8B030D-6E8A-4147-A177-3AD203B41FA5}">
                      <a16:colId xmlns:a16="http://schemas.microsoft.com/office/drawing/2014/main" xmlns="" val="2036608067"/>
                    </a:ext>
                  </a:extLst>
                </a:gridCol>
              </a:tblGrid>
              <a:tr h="307354">
                <a:tc rowSpan="2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8894585"/>
                  </a:ext>
                </a:extLst>
              </a:tr>
              <a:tr h="416822"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stan-dard</a:t>
                      </a:r>
                      <a:endParaRPr lang="en-US" sz="1400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non-stand.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ACC/ DAT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stand.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non-stand.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stand.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non-stand.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1167124"/>
                  </a:ext>
                </a:extLst>
              </a:tr>
              <a:tr h="454963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32%</a:t>
                      </a:r>
                    </a:p>
                  </a:txBody>
                  <a:tcPr anchor="ctr">
                    <a:solidFill>
                      <a:srgbClr val="FB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4.5%</a:t>
                      </a:r>
                    </a:p>
                  </a:txBody>
                  <a:tcPr anchor="ctr">
                    <a:solidFill>
                      <a:srgbClr val="CD3A3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anchor="ctr">
                    <a:solidFill>
                      <a:srgbClr val="FB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70.5%</a:t>
                      </a:r>
                    </a:p>
                  </a:txBody>
                  <a:tcPr anchor="ctr">
                    <a:solidFill>
                      <a:srgbClr val="CD3A3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54.5%</a:t>
                      </a:r>
                    </a:p>
                  </a:txBody>
                  <a:tcPr anchor="ctr">
                    <a:solidFill>
                      <a:srgbClr val="FB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anchor="ctr">
                    <a:solidFill>
                      <a:srgbClr val="CD3A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498889"/>
                  </a:ext>
                </a:extLst>
              </a:tr>
              <a:tr h="467098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anchor="ctr">
                    <a:solidFill>
                      <a:srgbClr val="CD3A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anchor="ctr">
                    <a:solidFill>
                      <a:srgbClr val="CD3A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29.5%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48.5%</a:t>
                      </a:r>
                    </a:p>
                  </a:txBody>
                  <a:tcPr anchor="ctr">
                    <a:solidFill>
                      <a:srgbClr val="CD3A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45.5%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anchor="ctr">
                    <a:solidFill>
                      <a:srgbClr val="8DBD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50625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32FED6-0AC7-464B-9DEF-855C6A20FC7E}"/>
              </a:ext>
            </a:extLst>
          </p:cNvPr>
          <p:cNvSpPr txBox="1"/>
          <p:nvPr/>
        </p:nvSpPr>
        <p:spPr>
          <a:xfrm>
            <a:off x="628649" y="4144700"/>
            <a:ext cx="869340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12% of the answers were marked as “?”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“standard” forms correspond to the forms used in Standard Yiddish in the given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in assuming that gender is also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”non-standard” is a case form that could correspond to the given case assuming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non-standard gender assignment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third column contains forms that could not be the given case no matter what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gender assignment is used   </a:t>
            </a:r>
          </a:p>
        </p:txBody>
      </p:sp>
    </p:spTree>
    <p:extLst>
      <p:ext uri="{BB962C8B-B14F-4D97-AF65-F5344CB8AC3E}">
        <p14:creationId xmlns:p14="http://schemas.microsoft.com/office/powerpoint/2010/main" val="85001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minimal case?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dirty="0" err="1"/>
              <a:t>Ver</a:t>
            </a:r>
            <a:r>
              <a:rPr lang="en-US" dirty="0"/>
              <a:t>’ vs. ‘</a:t>
            </a:r>
            <a:r>
              <a:rPr lang="en-US" dirty="0" err="1"/>
              <a:t>vemen</a:t>
            </a:r>
            <a:r>
              <a:rPr lang="en-US" dirty="0"/>
              <a:t>’</a:t>
            </a:r>
          </a:p>
          <a:p>
            <a:endParaRPr lang="en-US" dirty="0"/>
          </a:p>
          <a:p>
            <a:r>
              <a:rPr lang="en-US" dirty="0"/>
              <a:t>Demonstrative ‘dos’ (NOM/ACC) vs. ‘</a:t>
            </a:r>
            <a:r>
              <a:rPr lang="en-US" dirty="0" err="1"/>
              <a:t>dem</a:t>
            </a:r>
            <a:r>
              <a:rPr lang="en-US" dirty="0"/>
              <a:t>’ (DAT)</a:t>
            </a:r>
          </a:p>
          <a:p>
            <a:endParaRPr lang="en-US" dirty="0"/>
          </a:p>
          <a:p>
            <a:r>
              <a:rPr lang="en-US" dirty="0"/>
              <a:t>Others?</a:t>
            </a:r>
          </a:p>
        </p:txBody>
      </p:sp>
    </p:spTree>
    <p:extLst>
      <p:ext uri="{BB962C8B-B14F-4D97-AF65-F5344CB8AC3E}">
        <p14:creationId xmlns:p14="http://schemas.microsoft.com/office/powerpoint/2010/main" val="24501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Adjectival agreement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Case/gender </a:t>
            </a:r>
            <a:r>
              <a:rPr lang="he-IL" dirty="0"/>
              <a:t>ע– </a:t>
            </a:r>
            <a:r>
              <a:rPr lang="en-US" dirty="0"/>
              <a:t>‘-e’ ending </a:t>
            </a:r>
            <a:r>
              <a:rPr lang="en-US" dirty="0" err="1"/>
              <a:t>reanalysed</a:t>
            </a:r>
            <a:r>
              <a:rPr lang="en-US" dirty="0"/>
              <a:t> as attributive marker</a:t>
            </a:r>
          </a:p>
          <a:p>
            <a:pPr marL="633413" indent="-88900"/>
            <a:r>
              <a:rPr lang="en-US" dirty="0"/>
              <a:t>Present on all attributive adjectives (including substantives(? e.g. ‘</a:t>
            </a:r>
            <a:r>
              <a:rPr lang="en-US" dirty="0" err="1"/>
              <a:t>ikh</a:t>
            </a:r>
            <a:r>
              <a:rPr lang="en-US" dirty="0"/>
              <a:t> hob </a:t>
            </a:r>
            <a:r>
              <a:rPr lang="en-US" dirty="0" err="1"/>
              <a:t>gezen</a:t>
            </a:r>
            <a:r>
              <a:rPr lang="en-US" dirty="0"/>
              <a:t> de man de </a:t>
            </a:r>
            <a:r>
              <a:rPr lang="en-US" dirty="0" err="1"/>
              <a:t>gute</a:t>
            </a:r>
            <a:r>
              <a:rPr lang="en-US" dirty="0"/>
              <a:t>’)), absent on all </a:t>
            </a:r>
            <a:r>
              <a:rPr lang="en-US" dirty="0" err="1"/>
              <a:t>predicatives</a:t>
            </a:r>
            <a:endParaRPr lang="en-US" dirty="0"/>
          </a:p>
          <a:p>
            <a:pPr marL="633413" indent="-88900"/>
            <a:endParaRPr lang="en-US" dirty="0"/>
          </a:p>
          <a:p>
            <a:pPr marL="88900" indent="-88900" defTabSz="90488"/>
            <a:r>
              <a:rPr lang="en-US" dirty="0"/>
              <a:t>In elicited written data, this is also true. There is a much stronger preference for an attributive adjective to end with </a:t>
            </a:r>
            <a:r>
              <a:rPr lang="he-IL" dirty="0"/>
              <a:t>ע–</a:t>
            </a:r>
            <a:r>
              <a:rPr lang="en-CA" dirty="0"/>
              <a:t> than there is for a determiner, even when that determiner is in a form other than ‘der’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Yiddish case and gender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xmlns="" id="{55194C83-C429-BD43-A0D3-B6EFB2EE9C0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63512520"/>
              </p:ext>
            </p:extLst>
          </p:nvPr>
        </p:nvGraphicFramePr>
        <p:xfrm>
          <a:off x="628649" y="1846263"/>
          <a:ext cx="7886699" cy="4444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29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15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97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924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96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</a:t>
                      </a:r>
                      <a:endParaRPr lang="en-GB" sz="18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</a:t>
                      </a:r>
                      <a:endParaRPr lang="en-GB" sz="18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</a:t>
                      </a:r>
                      <a:endParaRPr lang="en-GB" sz="18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4B384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1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4B3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810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e-IL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דעם גוטן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</a:t>
                      </a:r>
                      <a:r>
                        <a:rPr lang="en-GB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gutn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solidFill>
                      <a:srgbClr val="4B384C">
                        <a:alpha val="1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e-IL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דער גוטער</a:t>
                      </a:r>
                      <a:endParaRPr lang="en-GB" sz="1800" baseline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</a:t>
                      </a:r>
                      <a:r>
                        <a:rPr lang="en-GB" sz="18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guter</a:t>
                      </a:r>
                      <a:r>
                        <a:rPr lang="en-GB" sz="18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‘good’</a:t>
                      </a:r>
                      <a:endParaRPr lang="en-GB" sz="1800" baseline="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solidFill>
                      <a:srgbClr val="4B384C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MASC</a:t>
                      </a:r>
                      <a:endParaRPr lang="en-GB" sz="1800" b="1" baseline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4B3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8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e-IL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דער גוטער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 </a:t>
                      </a:r>
                      <a:r>
                        <a:rPr lang="en-GB" sz="1800" b="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guter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solidFill>
                      <a:srgbClr val="4B384C">
                        <a:alpha val="1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e-IL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די גוטע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GB" sz="1800" b="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gute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solidFill>
                      <a:srgbClr val="4B384C">
                        <a:alpha val="1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</a:t>
                      </a:r>
                      <a:endParaRPr lang="en-GB" sz="1800" b="1" baseline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4B3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8109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he-IL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(אַ) גוט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gut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solidFill>
                      <a:srgbClr val="4B384C">
                        <a:alpha val="1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(indefinite</a:t>
                      </a:r>
                      <a:r>
                        <a:rPr lang="en-GB" sz="1800" b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800" b="1" baseline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4B3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8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e-IL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דעם גוטן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</a:t>
                      </a:r>
                      <a:r>
                        <a:rPr lang="en-GB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gutn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solidFill>
                      <a:srgbClr val="4B384C">
                        <a:alpha val="1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e-IL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דאָס גוטע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 </a:t>
                      </a:r>
                      <a:r>
                        <a:rPr lang="en-GB" sz="1800" b="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gute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solidFill>
                      <a:srgbClr val="4B384C">
                        <a:alpha val="1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NEUT (definite</a:t>
                      </a:r>
                      <a:r>
                        <a:rPr lang="en-GB" sz="1800" b="1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800" b="1" baseline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4B3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8109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e-IL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די </a:t>
                      </a:r>
                      <a:r>
                        <a:rPr lang="he-IL" sz="1800" b="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גוטע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GB" sz="1800" b="0" baseline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gute</a:t>
                      </a:r>
                      <a:endParaRPr lang="en-GB" sz="1800" b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137160" marR="137160" marT="137160" marB="137160">
                    <a:solidFill>
                      <a:srgbClr val="4B384C">
                        <a:alpha val="1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</a:t>
                      </a:r>
                      <a:endParaRPr lang="en-GB" sz="1800" b="1" baseline="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4B38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86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Elicited data – background information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88ED6887-9E12-8B44-A7B6-6349D7F3DF86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28656" y="1846176"/>
            <a:ext cx="7886699" cy="47991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dirty="0"/>
              <a:t>12 native Yiddish speakers born and raised in Stamford Hill</a:t>
            </a:r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b="0" dirty="0"/>
              <a:t>other Hasidic communities seem to have also lost case and gender, but we have no systematic data 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3 male, 9 female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age range: 20-70+, mostly 20s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 err="1"/>
              <a:t>Hasidus</a:t>
            </a:r>
            <a:r>
              <a:rPr lang="en-GB" sz="1800" b="0" dirty="0"/>
              <a:t>: </a:t>
            </a:r>
            <a:r>
              <a:rPr lang="en-GB" sz="1800" b="0" dirty="0" err="1"/>
              <a:t>Satmar</a:t>
            </a:r>
            <a:r>
              <a:rPr lang="en-GB" sz="1800" b="0" dirty="0"/>
              <a:t>, </a:t>
            </a:r>
            <a:r>
              <a:rPr lang="en-GB" sz="1800" b="0" dirty="0" err="1"/>
              <a:t>Vizhnitz</a:t>
            </a:r>
            <a:r>
              <a:rPr lang="en-GB" sz="1800" b="0" dirty="0"/>
              <a:t>, </a:t>
            </a:r>
            <a:r>
              <a:rPr lang="en-GB" sz="1800" b="0" dirty="0" err="1"/>
              <a:t>Belz</a:t>
            </a:r>
            <a:r>
              <a:rPr lang="en-GB" sz="1800" b="0" dirty="0"/>
              <a:t>, </a:t>
            </a:r>
            <a:r>
              <a:rPr lang="en-GB" sz="1800" b="0" dirty="0" err="1"/>
              <a:t>Bobov</a:t>
            </a:r>
            <a:r>
              <a:rPr lang="en-GB" sz="1800" b="0" dirty="0"/>
              <a:t>, </a:t>
            </a:r>
            <a:r>
              <a:rPr lang="en-GB" sz="1800" b="0" dirty="0" err="1"/>
              <a:t>Slonim</a:t>
            </a:r>
            <a:endParaRPr lang="en-GB" sz="1800" b="0" dirty="0"/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geographical origin: GP generation Hungary, Poland, Vienna, France, Israel, Iraq, UK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dirty="0"/>
              <a:t>tasks</a:t>
            </a:r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dirty="0"/>
              <a:t>other Hasidic communities seem to have also lost case and gender, but we have no systematic data 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online translation task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Pictionary writing task: 8 singular 3 plural nouns in three genders (Swadesh list and frequent nouns)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dictation task: same 33 nouns with modifying adjectives in all 3 cases 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copy editing task: excerpt from Tribune doctored with case/gender omission and commission errors and typos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judgment task: same 33 nouns provided with all 4 determiners in subject, object and P-object positions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endParaRPr lang="en-GB" sz="1600" b="0" dirty="0"/>
          </a:p>
        </p:txBody>
      </p:sp>
    </p:spTree>
    <p:extLst>
      <p:ext uri="{BB962C8B-B14F-4D97-AF65-F5344CB8AC3E}">
        <p14:creationId xmlns:p14="http://schemas.microsoft.com/office/powerpoint/2010/main" val="98423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692651"/>
            <a:ext cx="7886700" cy="602750"/>
          </a:xfrm>
        </p:spPr>
        <p:txBody>
          <a:bodyPr/>
          <a:lstStyle/>
          <a:p>
            <a:r>
              <a:rPr lang="en-US" dirty="0"/>
              <a:t>Published material – background information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xmlns="" id="{62DCDD2D-A0C2-8344-94EE-1A53835F7C0A}"/>
              </a:ext>
            </a:extLst>
          </p:cNvPr>
          <p:cNvSpPr txBox="1">
            <a:spLocks/>
          </p:cNvSpPr>
          <p:nvPr/>
        </p:nvSpPr>
        <p:spPr>
          <a:xfrm>
            <a:off x="629841" y="1960821"/>
            <a:ext cx="7886700" cy="3816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i="1" dirty="0"/>
              <a:t>Tribune</a:t>
            </a:r>
            <a:r>
              <a:rPr lang="en-GB" sz="2000" b="0" dirty="0"/>
              <a:t> corpus</a:t>
            </a:r>
            <a:endParaRPr lang="en-GB" sz="2000" b="0" i="1" dirty="0"/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b="0" dirty="0"/>
              <a:t>other Hasidic communities seem to have also lost case and gender, but we have no systematic data 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5 articles from the Yiddish section of the Stamford Hill weekly Hasidic newspaper</a:t>
            </a:r>
            <a:endParaRPr lang="en-GB" sz="2000" b="0" i="1" dirty="0"/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i="1" dirty="0" err="1"/>
              <a:t>Varshever</a:t>
            </a:r>
            <a:r>
              <a:rPr lang="en-GB" sz="2000" b="0" dirty="0"/>
              <a:t> corpus </a:t>
            </a:r>
            <a:r>
              <a:rPr lang="en-GB" sz="1800" b="0" dirty="0"/>
              <a:t>(Geller 2001)</a:t>
            </a:r>
            <a:endParaRPr lang="en-GB" sz="1800" b="0" i="1" dirty="0"/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dirty="0"/>
              <a:t>other Hasidic communities seem to have also lost case and gender, but we have no systematic data 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comparable section of the spoken interviews with pre-War Warsaw speakers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i="1" dirty="0"/>
              <a:t>Reb </a:t>
            </a:r>
            <a:r>
              <a:rPr lang="en-GB" sz="2000" b="0" i="1" dirty="0" err="1"/>
              <a:t>Nahman’s</a:t>
            </a:r>
            <a:r>
              <a:rPr lang="en-GB" sz="2000" b="0" i="1" dirty="0"/>
              <a:t> tales</a:t>
            </a:r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dirty="0"/>
              <a:t>other Hasidic communities seem to have also lost case and gender, but we have no systematic data 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Tales 1, 2, 3 and 9 out of 13 tales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i="1" dirty="0"/>
              <a:t>recordings of Hasidic </a:t>
            </a:r>
            <a:r>
              <a:rPr lang="en-GB" sz="2000" b="0" i="1" dirty="0" err="1"/>
              <a:t>rebbes</a:t>
            </a:r>
            <a:endParaRPr lang="en-GB" sz="2000" b="0" i="1" dirty="0"/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dirty="0"/>
              <a:t>other Hasidic communities seem to have also lost case and gender, but we have no systematic data 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15-minute excerpts from </a:t>
            </a:r>
            <a:r>
              <a:rPr lang="en-GB" sz="1800" b="0" dirty="0" err="1"/>
              <a:t>droshes</a:t>
            </a:r>
            <a:r>
              <a:rPr lang="en-GB" sz="1800" b="0" dirty="0"/>
              <a:t> of Naftali </a:t>
            </a:r>
            <a:r>
              <a:rPr lang="en-GB" sz="1800" b="0" dirty="0" err="1"/>
              <a:t>Tsvi</a:t>
            </a:r>
            <a:r>
              <a:rPr lang="en-GB" sz="1800" b="0" dirty="0"/>
              <a:t> Halberstam (b. 1931, </a:t>
            </a:r>
            <a:r>
              <a:rPr lang="en-GB" sz="1800" b="0" dirty="0" err="1"/>
              <a:t>Bobover</a:t>
            </a:r>
            <a:r>
              <a:rPr lang="en-GB" sz="1800" b="0" dirty="0"/>
              <a:t> </a:t>
            </a:r>
            <a:r>
              <a:rPr lang="en-GB" sz="1800" b="0" dirty="0" err="1"/>
              <a:t>rebbe</a:t>
            </a:r>
            <a:r>
              <a:rPr lang="en-GB" sz="1800" b="0" dirty="0"/>
              <a:t>), Y. Y. Halberstam (b. 1905, Sanz-</a:t>
            </a:r>
            <a:r>
              <a:rPr lang="en-GB" sz="1800" b="0" dirty="0" err="1"/>
              <a:t>Klausenburger</a:t>
            </a:r>
            <a:r>
              <a:rPr lang="en-GB" sz="1800" b="0" dirty="0"/>
              <a:t> </a:t>
            </a:r>
            <a:r>
              <a:rPr lang="en-GB" sz="1800" b="0" dirty="0" err="1"/>
              <a:t>rebbe</a:t>
            </a:r>
            <a:r>
              <a:rPr lang="en-GB" sz="1800" b="0" dirty="0"/>
              <a:t>), Joel Teitelbaum (b. 1887, </a:t>
            </a:r>
            <a:r>
              <a:rPr lang="en-GB" sz="1800" b="0" dirty="0" err="1"/>
              <a:t>Satmar</a:t>
            </a:r>
            <a:r>
              <a:rPr lang="en-GB" sz="1800" b="0" dirty="0"/>
              <a:t> </a:t>
            </a:r>
            <a:r>
              <a:rPr lang="en-GB" sz="1800" b="0" dirty="0" err="1"/>
              <a:t>rebbe</a:t>
            </a:r>
            <a:r>
              <a:rPr lang="en-GB" sz="1800" b="0" dirty="0"/>
              <a:t>) </a:t>
            </a:r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endParaRPr lang="en-GB" sz="100" b="0" i="1" dirty="0"/>
          </a:p>
          <a:p>
            <a:pPr lvl="1">
              <a:buSzPct val="60000"/>
            </a:pPr>
            <a:endParaRPr lang="en-GB" sz="100" b="0" i="1" dirty="0"/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dirty="0"/>
              <a:t>other Hasidic communities seem to have also lost</a:t>
            </a:r>
            <a:endParaRPr lang="en-GB" sz="1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endParaRPr lang="en-GB" sz="1800" b="0" dirty="0"/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321417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88ED6887-9E12-8B44-A7B6-6349D7F3DF86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28656" y="1597736"/>
            <a:ext cx="7886693" cy="4704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dirty="0"/>
              <a:t>gender</a:t>
            </a:r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b="0" dirty="0"/>
              <a:t>other Hasidic communities seem to have also lost case and gender, but we have no systematic data 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historical comparison data: Hasidic written &amp; spoken sources; </a:t>
            </a:r>
            <a:r>
              <a:rPr lang="en-GB" sz="1800" b="0" dirty="0" err="1"/>
              <a:t>Varshever</a:t>
            </a:r>
            <a:r>
              <a:rPr lang="en-GB" sz="1800" b="0" dirty="0"/>
              <a:t> corpus </a:t>
            </a:r>
            <a:r>
              <a:rPr lang="en-GB" sz="1600" b="0" dirty="0"/>
              <a:t>(Geller 2001)</a:t>
            </a:r>
            <a:endParaRPr lang="en-GB" sz="1800" b="0" dirty="0"/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elicited data: spoken &amp; written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published written data</a:t>
            </a:r>
          </a:p>
          <a:p>
            <a:pPr marL="358775">
              <a:buSzPct val="60000"/>
            </a:pPr>
            <a:endParaRPr lang="en-GB" sz="1800" b="0" dirty="0"/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dirty="0"/>
              <a:t>case</a:t>
            </a:r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dirty="0"/>
              <a:t>other Hasidic communities seem to have also lost case and gender, but we have no systematic data 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historical comparison data</a:t>
            </a:r>
          </a:p>
          <a:p>
            <a:pPr marL="676275" indent="-31750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elicited data: spoken and written</a:t>
            </a:r>
          </a:p>
          <a:p>
            <a:pPr marL="644525" indent="-285750">
              <a:buSzPct val="60000"/>
              <a:buFont typeface="Arial" panose="020B0604020202020204" pitchFamily="34" charset="0"/>
              <a:buChar char="•"/>
            </a:pPr>
            <a:r>
              <a:rPr lang="en-GB" sz="1800" b="0" dirty="0"/>
              <a:t>published written data</a:t>
            </a:r>
          </a:p>
          <a:p>
            <a:pPr marL="358775">
              <a:buSzPct val="60000"/>
            </a:pPr>
            <a:endParaRPr lang="en-GB" sz="1800" b="0" dirty="0"/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r>
              <a:rPr lang="en-GB" sz="2000" b="0" dirty="0"/>
              <a:t>conclusions &amp; outlook</a:t>
            </a:r>
          </a:p>
          <a:p>
            <a:pPr marL="285750" indent="-285750">
              <a:buSzPct val="60000"/>
              <a:buFont typeface="Courier New" panose="02070309020205020404" pitchFamily="49" charset="0"/>
              <a:buChar char="o"/>
            </a:pPr>
            <a:endParaRPr lang="en-GB" sz="1800" b="0" dirty="0"/>
          </a:p>
        </p:txBody>
      </p:sp>
    </p:spTree>
    <p:extLst>
      <p:ext uri="{BB962C8B-B14F-4D97-AF65-F5344CB8AC3E}">
        <p14:creationId xmlns:p14="http://schemas.microsoft.com/office/powerpoint/2010/main" val="367848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90357" y="1329742"/>
            <a:ext cx="3147502" cy="4983972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consistent gender marking in historical written and spoken data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no gender marking in spoken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0" dirty="0"/>
              <a:t>inconsistent gender marking in elicited and published written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Gender — key findings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26C2279-5674-F042-8813-0344B6D25E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14" t="9897" r="1481" b="37143"/>
          <a:stretch/>
        </p:blipFill>
        <p:spPr>
          <a:xfrm>
            <a:off x="4430486" y="1005296"/>
            <a:ext cx="4477593" cy="58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32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8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8" y="692651"/>
            <a:ext cx="8308523" cy="602750"/>
          </a:xfrm>
        </p:spPr>
        <p:txBody>
          <a:bodyPr/>
          <a:lstStyle/>
          <a:p>
            <a:r>
              <a:rPr lang="en-US" dirty="0"/>
              <a:t>Historical comparison data – key findings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xmlns="" id="{88ED6887-9E12-8B44-A7B6-6349D7F3DF86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28656" y="1846176"/>
            <a:ext cx="7886699" cy="4330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4B384C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60000"/>
            </a:pPr>
            <a:endParaRPr lang="en-GB" sz="2000" b="0" dirty="0"/>
          </a:p>
          <a:p>
            <a:pPr marL="628650" lvl="1" indent="-285750">
              <a:buSzPct val="60000"/>
              <a:buFont typeface="Courier New" panose="02070309020205020404" pitchFamily="49" charset="0"/>
              <a:buChar char="o"/>
            </a:pPr>
            <a:r>
              <a:rPr lang="en-GB" sz="100" b="0" dirty="0"/>
              <a:t>other Hasidic communities seem to have also lost case and gender, but we have no </a:t>
            </a:r>
            <a:r>
              <a:rPr lang="en-GB" sz="100" b="0" dirty="0" err="1"/>
              <a:t>systema</a:t>
            </a:r>
            <a:endParaRPr lang="en-GB" sz="16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89CDCA-F9AE-7945-8977-0EC01FFDF432}"/>
              </a:ext>
            </a:extLst>
          </p:cNvPr>
          <p:cNvSpPr txBox="1"/>
          <p:nvPr/>
        </p:nvSpPr>
        <p:spPr>
          <a:xfrm>
            <a:off x="628648" y="1529126"/>
            <a:ext cx="80254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6636" lvl="1" indent="-342900">
              <a:buFont typeface="Arial" panose="020B0604020202020204" pitchFamily="34" charset="0"/>
              <a:buChar char="•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data: Hasidic written and spoken sources from pre-War speakers (R.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Nahman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Hasidic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rebbes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, Hasidic </a:t>
            </a:r>
            <a:r>
              <a:rPr lang="en-GB" sz="2200" dirty="0" err="1">
                <a:latin typeface="Arial" panose="020B0604020202020204" pitchFamily="34" charset="0"/>
                <a:cs typeface="Arial" panose="020B0604020202020204" pitchFamily="34" charset="0"/>
              </a:rPr>
              <a:t>badkhn</a:t>
            </a: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3736" lvl="1"/>
            <a:endParaRPr lang="he-IL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6636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nominal gender agreement fully corresponds to the Standard Yiddish and traditional Mid-Eastern and South-Eastern dialect paradigms</a:t>
            </a:r>
          </a:p>
          <a:p>
            <a:pPr marL="516636" lvl="1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9516" lvl="2" indent="-342900">
              <a:buSzPct val="60000"/>
              <a:buFont typeface="Wingdings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masculine, feminine, and neuter genders</a:t>
            </a:r>
          </a:p>
          <a:p>
            <a:pPr marL="356616" lvl="2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6636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this holds for written and formal spoken data </a:t>
            </a:r>
          </a:p>
          <a:p>
            <a:pPr marL="173736"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 more live spoken pre-War data being collected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0092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CL mid-purple 16-9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CL dark purple 16-9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UCL dark purple 16-9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UCL dark purple 16-9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UCL mid-purple 16-9.thmx</Template>
  <TotalTime>9200</TotalTime>
  <Words>5055</Words>
  <Application>Microsoft Macintosh PowerPoint</Application>
  <PresentationFormat>On-screen Show (4:3)</PresentationFormat>
  <Paragraphs>945</Paragraphs>
  <Slides>38</Slides>
  <Notes>10</Notes>
  <HiddenSlides>2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UCL mid-purple 16-9</vt:lpstr>
      <vt:lpstr>UCL dark purple 16-9</vt:lpstr>
      <vt:lpstr>1_UCL dark purple 16-9</vt:lpstr>
      <vt:lpstr>2_UCL dark purple 16-9</vt:lpstr>
      <vt:lpstr>No case for case (and gender) in Stamford Hill Hasidic Yiddish</vt:lpstr>
      <vt:lpstr>PowerPoint Presentation</vt:lpstr>
      <vt:lpstr>Our claim</vt:lpstr>
      <vt:lpstr>Standard Yiddish case and gender</vt:lpstr>
      <vt:lpstr>Elicited data – background information </vt:lpstr>
      <vt:lpstr>Published material – background information </vt:lpstr>
      <vt:lpstr>Overview</vt:lpstr>
      <vt:lpstr>PowerPoint Presentation</vt:lpstr>
      <vt:lpstr>Historical comparison data – key findings </vt:lpstr>
      <vt:lpstr>Historical comparison data – Varshever corpus (Geller 2001) </vt:lpstr>
      <vt:lpstr>Elicited spoken data: no gender marking on determiners or adjectives</vt:lpstr>
      <vt:lpstr>Elicited spoken data: attributive marking</vt:lpstr>
      <vt:lpstr>Elicited written data:  methods</vt:lpstr>
      <vt:lpstr>Elicited written data – results </vt:lpstr>
      <vt:lpstr>Published written (Tribune) data: inconsistent gender marking</vt:lpstr>
      <vt:lpstr>Published written (Tribune) data: inconsistent gender marking</vt:lpstr>
      <vt:lpstr>Published written data: breakdown of findings</vt:lpstr>
      <vt:lpstr>Published written data: breakdown of findings</vt:lpstr>
      <vt:lpstr>PowerPoint Presentation</vt:lpstr>
      <vt:lpstr>PowerPoint Presentation</vt:lpstr>
      <vt:lpstr>Historical comparison data – key findings</vt:lpstr>
      <vt:lpstr>Historical data – Varshever corpus</vt:lpstr>
      <vt:lpstr>Historical – Varshever corpus</vt:lpstr>
      <vt:lpstr>Elicited spoken data: no case marking on determiners or adjectives</vt:lpstr>
      <vt:lpstr>Elicited written data: dictation task</vt:lpstr>
      <vt:lpstr>Elicited written data: copy editing task</vt:lpstr>
      <vt:lpstr>Elicited written data: judgment task</vt:lpstr>
      <vt:lpstr>Published written (Tribune) data: inconsistent case marking</vt:lpstr>
      <vt:lpstr>PowerPoint Presentation</vt:lpstr>
      <vt:lpstr>PowerPoint Presentation</vt:lpstr>
      <vt:lpstr>PowerPoint Presentation</vt:lpstr>
      <vt:lpstr>PowerPoint Presentation</vt:lpstr>
      <vt:lpstr>Published written (Tribune) data: examples</vt:lpstr>
      <vt:lpstr>Historical Hasidic written data: R. Nahman’s tales</vt:lpstr>
      <vt:lpstr>Historical Hasidic spoken data: rebbes</vt:lpstr>
      <vt:lpstr>Elicited written data: judgment task</vt:lpstr>
      <vt:lpstr>Some minimal case?</vt:lpstr>
      <vt:lpstr>Adjectival agreement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Belk</dc:creator>
  <cp:lastModifiedBy>Zoe Belk</cp:lastModifiedBy>
  <cp:revision>171</cp:revision>
  <dcterms:created xsi:type="dcterms:W3CDTF">2019-05-27T16:05:04Z</dcterms:created>
  <dcterms:modified xsi:type="dcterms:W3CDTF">2019-07-18T17:35:03Z</dcterms:modified>
</cp:coreProperties>
</file>